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80" r:id="rId6"/>
    <p:sldId id="288" r:id="rId7"/>
    <p:sldId id="289" r:id="rId8"/>
    <p:sldId id="274" r:id="rId9"/>
    <p:sldId id="267" r:id="rId10"/>
    <p:sldId id="268" r:id="rId11"/>
    <p:sldId id="273" r:id="rId12"/>
    <p:sldId id="275" r:id="rId13"/>
    <p:sldId id="276" r:id="rId14"/>
    <p:sldId id="269" r:id="rId15"/>
    <p:sldId id="291" r:id="rId16"/>
    <p:sldId id="285" r:id="rId17"/>
    <p:sldId id="290" r:id="rId18"/>
    <p:sldId id="279" r:id="rId19"/>
    <p:sldId id="281" r:id="rId20"/>
    <p:sldId id="282" r:id="rId21"/>
    <p:sldId id="284" r:id="rId22"/>
    <p:sldId id="286" r:id="rId23"/>
    <p:sldId id="287" r:id="rId24"/>
    <p:sldId id="27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26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95CB"/>
    <a:srgbClr val="50BCEC"/>
    <a:srgbClr val="4354F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79" autoAdjust="0"/>
    <p:restoredTop sz="85945" autoAdjust="0"/>
  </p:normalViewPr>
  <p:slideViewPr>
    <p:cSldViewPr snapToGrid="0">
      <p:cViewPr>
        <p:scale>
          <a:sx n="124" d="100"/>
          <a:sy n="124" d="100"/>
        </p:scale>
        <p:origin x="-540" y="318"/>
      </p:cViewPr>
      <p:guideLst>
        <p:guide orient="horz" pos="2157"/>
        <p:guide pos="3839"/>
      </p:guideLst>
    </p:cSldViewPr>
  </p:slideViewPr>
  <p:notesTextViewPr>
    <p:cViewPr>
      <p:scale>
        <a:sx n="3" d="2"/>
        <a:sy n="3" d="2"/>
      </p:scale>
      <p:origin x="0" y="86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45600-62BC-46AC-A785-9942F3554E00}" type="datetimeFigureOut">
              <a:rPr lang="ko-KR" altLang="en-US" smtClean="0"/>
              <a:t>2019-11-29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6A7B8-442D-4F3E-A487-A049B8AE52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69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A0%84%EC%9E%90%EA%B3%B5%ED%95%99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crunch</a:t>
            </a:r>
            <a:r>
              <a:rPr lang="ko-KR" altLang="en-US"/>
              <a:t>란 표준 문자 집합 또는 사용자가 지정한 문자 집합을 이용한 단어 목록을 생성해주는 툴입니다 즉 사전을 만들어주는 툴입니다</a:t>
            </a:r>
          </a:p>
          <a:p>
            <a:pPr>
              <a:defRPr/>
            </a:pPr>
            <a:r>
              <a:rPr lang="ko-KR" altLang="en-US"/>
              <a:t>이 </a:t>
            </a:r>
            <a:r>
              <a:rPr lang="en-US" altLang="ko-KR"/>
              <a:t>crunch</a:t>
            </a:r>
            <a:r>
              <a:rPr lang="ko-KR" altLang="en-US"/>
              <a:t>는 특수 문자와 유니코드를 지원하고</a:t>
            </a:r>
          </a:p>
          <a:p>
            <a:pPr>
              <a:defRPr/>
            </a:pPr>
            <a:r>
              <a:rPr lang="en-US" altLang="ko-KR"/>
              <a:t>crunch</a:t>
            </a:r>
            <a:r>
              <a:rPr lang="ko-KR" altLang="en-US"/>
              <a:t>로 만든 사전은 무차별 대입 공격의 값으로 사용됩니다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 smtClean="0"/>
              <a:t>Iface</a:t>
            </a:r>
            <a:r>
              <a:rPr lang="ko-KR" altLang="en-US" baseline="0" dirty="0" smtClean="0"/>
              <a:t>는 네트워크 인터페이스 부분을 설정해주는 옵션이고 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Caplet</a:t>
            </a:r>
            <a:r>
              <a:rPr lang="ko-KR" altLang="en-US" baseline="0" dirty="0" smtClean="0"/>
              <a:t>은 모듈 라이브러리를 의미합니다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-caplet http-</a:t>
            </a:r>
            <a:r>
              <a:rPr lang="en-US" altLang="ko-KR" baseline="0" dirty="0" err="1" smtClean="0"/>
              <a:t>ui</a:t>
            </a:r>
            <a:r>
              <a:rPr lang="ko-KR" altLang="en-US" baseline="0" dirty="0" smtClean="0"/>
              <a:t>를 통해 웹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를 실행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웹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상단 바인데요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여러가지가</a:t>
            </a:r>
            <a:r>
              <a:rPr lang="ko-KR" altLang="en-US" dirty="0" smtClean="0"/>
              <a:t> 있습니다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그</a:t>
            </a:r>
            <a:r>
              <a:rPr lang="ko-KR" altLang="en-US" baseline="0" dirty="0" smtClean="0"/>
              <a:t> 중 특정 기능이 아닌 부분에 대해 설명 드리겠습니다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Events </a:t>
            </a:r>
            <a:r>
              <a:rPr lang="ko-KR" altLang="en-US" baseline="0" dirty="0" smtClean="0"/>
              <a:t>탭은 </a:t>
            </a:r>
            <a:r>
              <a:rPr lang="en-US" altLang="ko-KR" baseline="0" dirty="0" smtClean="0"/>
              <a:t>~~</a:t>
            </a:r>
          </a:p>
          <a:p>
            <a:pPr>
              <a:defRPr/>
            </a:pPr>
            <a:r>
              <a:rPr lang="en-US" altLang="ko-KR" baseline="0" dirty="0" smtClean="0"/>
              <a:t>~ </a:t>
            </a:r>
            <a:r>
              <a:rPr lang="ko-KR" altLang="en-US" baseline="0" dirty="0" smtClean="0"/>
              <a:t>탭은 </a:t>
            </a:r>
            <a:r>
              <a:rPr lang="en-US" altLang="ko-KR" baseline="0" dirty="0" smtClean="0"/>
              <a:t>~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이렇게 색칠한 부분이 제가 실습에서 사용해볼 기능입니다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smtClean="0"/>
              <a:t>이 기능 말고도 여러 가지 기능이 있지만 제가 실습할 </a:t>
            </a:r>
            <a:r>
              <a:rPr lang="ko-KR" altLang="en-US" dirty="0" err="1" smtClean="0"/>
              <a:t>이더넷쪽</a:t>
            </a:r>
            <a:r>
              <a:rPr lang="ko-KR" altLang="en-US" dirty="0" smtClean="0"/>
              <a:t> 기능들만 적어놓았습니다</a:t>
            </a: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일단 먼저 같은 네트워크 상의 호스트를 탐색해야 합니다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타겟</a:t>
            </a:r>
            <a:r>
              <a:rPr lang="ko-KR" altLang="en-US" dirty="0" smtClean="0"/>
              <a:t> 호스트가 검색이 되면</a:t>
            </a: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Arp spoof </a:t>
            </a:r>
            <a:r>
              <a:rPr lang="ko-KR" altLang="en-US" dirty="0" smtClean="0"/>
              <a:t>기능을 켜서 맥 주소를 속이고 </a:t>
            </a:r>
            <a:endParaRPr lang="en-US" altLang="ko-KR" dirty="0" smtClean="0"/>
          </a:p>
          <a:p>
            <a:pPr>
              <a:defRPr/>
            </a:pPr>
            <a:r>
              <a:rPr lang="ko-KR" altLang="en-US" dirty="0" err="1" smtClean="0"/>
              <a:t>그다음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net.sniff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기능을 켜서 통신 과정을 도청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대부분의 암호들은 </a:t>
            </a:r>
            <a:r>
              <a:rPr lang="ko-KR" altLang="en-US" dirty="0" err="1" smtClean="0"/>
              <a:t>해쉬로</a:t>
            </a:r>
            <a:r>
              <a:rPr lang="ko-KR" altLang="en-US" dirty="0" smtClean="0"/>
              <a:t> 암호화가 되어서 저장이 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암호화된 파일을 비교하여 인증을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파일들을  </a:t>
            </a:r>
            <a:r>
              <a:rPr lang="ko-KR" altLang="en-US" baseline="0" dirty="0" err="1" smtClean="0"/>
              <a:t>공격하기위해서는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평문을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해쉬로</a:t>
            </a:r>
            <a:r>
              <a:rPr lang="ko-KR" altLang="en-US" baseline="0" dirty="0" smtClean="0"/>
              <a:t> 암호화를 해서 공격을 </a:t>
            </a:r>
            <a:r>
              <a:rPr lang="ko-KR" altLang="en-US" baseline="0" dirty="0" err="1" smtClean="0"/>
              <a:t>시도해야합니다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이렇게 공격을 한다면 </a:t>
            </a:r>
            <a:r>
              <a:rPr lang="ko-KR" altLang="en-US" baseline="0" dirty="0" err="1" smtClean="0"/>
              <a:t>해쉬</a:t>
            </a:r>
            <a:r>
              <a:rPr lang="ko-KR" altLang="en-US" baseline="0" dirty="0" smtClean="0"/>
              <a:t> 값을 암호화하는 시간만큼 효율이 떨어질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하지만 미리 무작위 공격을 </a:t>
            </a:r>
            <a:r>
              <a:rPr lang="ko-KR" altLang="en-US" baseline="0" dirty="0" err="1" smtClean="0"/>
              <a:t>해야할</a:t>
            </a:r>
            <a:r>
              <a:rPr lang="ko-KR" altLang="en-US" baseline="0" dirty="0" smtClean="0"/>
              <a:t> 문자열들에 대해서 미리 </a:t>
            </a:r>
            <a:r>
              <a:rPr lang="ko-KR" altLang="en-US" baseline="0" dirty="0" err="1" smtClean="0"/>
              <a:t>해쉬값을</a:t>
            </a:r>
            <a:r>
              <a:rPr lang="ko-KR" altLang="en-US" baseline="0" dirty="0" smtClean="0"/>
              <a:t> 만들어서 비교를 한다면 </a:t>
            </a:r>
            <a:r>
              <a:rPr lang="ko-KR" altLang="en-US" baseline="0" dirty="0" err="1" smtClean="0"/>
              <a:t>해쉬</a:t>
            </a:r>
            <a:r>
              <a:rPr lang="ko-KR" altLang="en-US" baseline="0" dirty="0" smtClean="0"/>
              <a:t> 값을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계산하는 시간만큼 시간을 줄일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해쉬는</a:t>
            </a:r>
            <a:r>
              <a:rPr lang="ko-KR" altLang="en-US" baseline="0" dirty="0" smtClean="0"/>
              <a:t> 기본적으로 역함수가 존재하지 않습니다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들어서 </a:t>
            </a:r>
            <a:r>
              <a:rPr lang="en-US" altLang="ko-KR" baseline="0" dirty="0" smtClean="0"/>
              <a:t>apple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MD5 </a:t>
            </a:r>
            <a:r>
              <a:rPr lang="ko-KR" altLang="en-US" baseline="0" dirty="0" smtClean="0"/>
              <a:t>방식으로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해시암호화를 </a:t>
            </a:r>
            <a:r>
              <a:rPr lang="ko-KR" altLang="en-US" baseline="0" dirty="0" err="1" smtClean="0"/>
              <a:t>했을때</a:t>
            </a:r>
            <a:r>
              <a:rPr lang="en-US" altLang="ko-KR" baseline="0" dirty="0" smtClean="0"/>
              <a:t> 3A7BD3E2360A3D29EEA436FCFB7E44C735D117C42D1C1835420B6B9942DD4F1B</a:t>
            </a:r>
          </a:p>
          <a:p>
            <a:r>
              <a:rPr lang="ko-KR" altLang="en-US" baseline="0" dirty="0" smtClean="0"/>
              <a:t>이 값이 나옵니다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</a:t>
            </a:r>
            <a:r>
              <a:rPr lang="ko-KR" altLang="en-US" baseline="0" dirty="0" err="1" smtClean="0"/>
              <a:t>해쉬한</a:t>
            </a:r>
            <a:r>
              <a:rPr lang="ko-KR" altLang="en-US" baseline="0" dirty="0" smtClean="0"/>
              <a:t> 값을 일반 </a:t>
            </a:r>
            <a:r>
              <a:rPr lang="en-US" altLang="ko-KR" baseline="0" dirty="0" smtClean="0"/>
              <a:t>apple</a:t>
            </a:r>
            <a:r>
              <a:rPr lang="ko-KR" altLang="en-US" baseline="0" dirty="0" smtClean="0"/>
              <a:t>이라는 문자열로 </a:t>
            </a:r>
            <a:r>
              <a:rPr lang="ko-KR" altLang="en-US" baseline="0" dirty="0" err="1" smtClean="0"/>
              <a:t>복호화를</a:t>
            </a:r>
            <a:r>
              <a:rPr lang="ko-KR" altLang="en-US" baseline="0" dirty="0" smtClean="0"/>
              <a:t> 할 수 없습니다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따라서 비밀번호의 </a:t>
            </a:r>
            <a:r>
              <a:rPr lang="ko-KR" altLang="en-US" baseline="0" dirty="0" err="1" smtClean="0"/>
              <a:t>해쉬</a:t>
            </a:r>
            <a:r>
              <a:rPr lang="ko-KR" altLang="en-US" baseline="0" dirty="0" smtClean="0"/>
              <a:t> 값이 저장되어있는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같은 자료에서 레인보우 테이블의 </a:t>
            </a:r>
            <a:r>
              <a:rPr lang="ko-KR" altLang="en-US" baseline="0" dirty="0" err="1" smtClean="0"/>
              <a:t>해쉬</a:t>
            </a:r>
            <a:r>
              <a:rPr lang="ko-KR" altLang="en-US" baseline="0" dirty="0" smtClean="0"/>
              <a:t> 값과 비교하고 그 값을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대조해서 </a:t>
            </a:r>
            <a:r>
              <a:rPr lang="ko-KR" altLang="en-US" baseline="0" dirty="0" err="1" smtClean="0"/>
              <a:t>평문</a:t>
            </a:r>
            <a:r>
              <a:rPr lang="ko-KR" altLang="en-US" baseline="0" dirty="0" smtClean="0"/>
              <a:t> 값을 찾기 위해서 사용이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10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crunch의 기본적인 사용법에 대한 설명입니다</a:t>
            </a:r>
          </a:p>
          <a:p>
            <a:pPr>
              <a:defRPr/>
            </a:pPr>
            <a:r>
              <a:rPr lang="ko-KR" altLang="en-US"/>
              <a:t>crunch의 명령어 형식을 보시면 4가지 필드로 이루어져 있습니다</a:t>
            </a:r>
          </a:p>
          <a:p>
            <a:pPr>
              <a:defRPr/>
            </a:pPr>
            <a:r>
              <a:rPr lang="ko-KR" altLang="en-US"/>
              <a:t>min-len은 만들 단어의 최소길이를 나타냅니다</a:t>
            </a:r>
          </a:p>
          <a:p>
            <a:pPr>
              <a:defRPr/>
            </a:pPr>
            <a:r>
              <a:rPr lang="ko-KR" altLang="en-US"/>
              <a:t>max-len은 만들 단어의 최대길이를 나타냅니다</a:t>
            </a:r>
          </a:p>
          <a:p>
            <a:pPr>
              <a:defRPr/>
            </a:pPr>
            <a:r>
              <a:rPr lang="ko-KR" altLang="en-US"/>
              <a:t>charset-string은 두가지로 나누어 볼 수 있는데</a:t>
            </a:r>
          </a:p>
          <a:p>
            <a:pPr>
              <a:defRPr/>
            </a:pPr>
            <a:r>
              <a:rPr lang="ko-KR" altLang="en-US"/>
              <a:t>표준문자집합과 지정한 문자 집합입니다</a:t>
            </a:r>
          </a:p>
          <a:p>
            <a:pPr>
              <a:defRPr/>
            </a:pPr>
            <a:r>
              <a:rPr lang="en-US" altLang="ko-KR"/>
              <a:t>/usr/share/crunch/</a:t>
            </a:r>
            <a:r>
              <a:rPr lang="ko-KR" altLang="en-US"/>
              <a:t>charset.lst라는 파일에</a:t>
            </a:r>
          </a:p>
          <a:p>
            <a:pPr>
              <a:defRPr/>
            </a:pPr>
            <a:r>
              <a:rPr lang="ko-KR" altLang="en-US"/>
              <a:t>변수와 값의 구조로 표준문자집합들이 나열되어 있습니다</a:t>
            </a:r>
          </a:p>
          <a:p>
            <a:pPr>
              <a:defRPr/>
            </a:pPr>
            <a:r>
              <a:rPr lang="ko-KR" altLang="en-US"/>
              <a:t>지정한 문자 집합은 명령어를 사용할 때 커맨드라인에 입력해주거나</a:t>
            </a:r>
          </a:p>
          <a:p>
            <a:pPr>
              <a:defRPr/>
            </a:pPr>
            <a:r>
              <a:rPr lang="ko-KR" altLang="en-US"/>
              <a:t>파일에 문자집합을 추가로 넣어서 사용할 수 있습니다</a:t>
            </a:r>
          </a:p>
          <a:p>
            <a:pPr>
              <a:defRPr/>
            </a:pPr>
            <a:r>
              <a:rPr lang="ko-KR" altLang="en-US"/>
              <a:t>옵션 필드 부분인데 자주 사용하는 옵션만 추려보았습니다</a:t>
            </a:r>
          </a:p>
          <a:p>
            <a:pPr>
              <a:defRPr/>
            </a:pPr>
            <a:r>
              <a:rPr lang="ko-KR" altLang="en-US"/>
              <a:t>아까 설명드린 표준문자 집합을 사용하시려면 </a:t>
            </a:r>
            <a:r>
              <a:rPr lang="en-US" altLang="ko-KR"/>
              <a:t>-f</a:t>
            </a:r>
            <a:r>
              <a:rPr lang="ko-KR" altLang="en-US"/>
              <a:t>옵션을 사용하여야합니다</a:t>
            </a:r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-o output</a:t>
            </a:r>
            <a:r>
              <a:rPr lang="ko-KR" altLang="en-US"/>
              <a:t>의 약자로 </a:t>
            </a:r>
            <a:r>
              <a:rPr lang="en-US" altLang="ko-KR"/>
              <a:t>~</a:t>
            </a:r>
          </a:p>
          <a:p>
            <a:pPr>
              <a:defRPr/>
            </a:pPr>
            <a:r>
              <a:rPr lang="en-US" altLang="ko-KR"/>
              <a:t>-d</a:t>
            </a:r>
            <a:r>
              <a:rPr lang="ko-KR" altLang="en-US"/>
              <a:t> </a:t>
            </a:r>
            <a:r>
              <a:rPr lang="en-US" altLang="ko-KR"/>
              <a:t>duplicate</a:t>
            </a:r>
            <a:r>
              <a:rPr lang="ko-KR" altLang="en-US"/>
              <a:t> 약자로 </a:t>
            </a:r>
            <a:r>
              <a:rPr lang="en-US" altLang="ko-KR"/>
              <a:t>~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-t </a:t>
            </a:r>
            <a:r>
              <a:rPr lang="ko-KR" altLang="en-US"/>
              <a:t>만들 단어를 좀 더 구체적으로 설정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(Institute of Electrical and Electronics Engineers)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전자공학"/>
              </a:rPr>
              <a:t>전자공학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전문가들이 모여 만든 국제조직이며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기술 공유와 표준 정의 등의 활동을 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미국이 주도했고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본부도 뉴욕에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수는 대략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 개국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명에 이르는 거대한 규모이다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분야 뿐만 아니라 다른 자연과학계열 분야까지 확대되어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342E6-39C9-4C35-9DD2-0DD44B21A71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26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패스워드 어택의 </a:t>
            </a:r>
            <a:r>
              <a:rPr lang="ko-KR" altLang="en-US" dirty="0" err="1" smtClean="0"/>
              <a:t>존더리퍼와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조니에</a:t>
            </a:r>
            <a:r>
              <a:rPr lang="ko-KR" altLang="en-US" dirty="0" smtClean="0"/>
              <a:t> 대해 발표를 맞게 된 오성택입니다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89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존더리퍼의</a:t>
            </a:r>
            <a:r>
              <a:rPr lang="ko-KR" altLang="en-US" dirty="0" smtClean="0"/>
              <a:t> 개요입니다 </a:t>
            </a:r>
            <a:endParaRPr lang="en-US" altLang="ko-KR" dirty="0" smtClean="0"/>
          </a:p>
          <a:p>
            <a:r>
              <a:rPr lang="ko-KR" altLang="en-US" dirty="0" smtClean="0"/>
              <a:t>읽기 </a:t>
            </a:r>
            <a:endParaRPr lang="en-US" altLang="ko-KR" dirty="0" smtClean="0"/>
          </a:p>
          <a:p>
            <a:r>
              <a:rPr lang="en-US" altLang="ko-KR" dirty="0" smtClean="0"/>
              <a:t>LM</a:t>
            </a:r>
            <a:r>
              <a:rPr lang="ko-KR" altLang="en-US" dirty="0" smtClean="0"/>
              <a:t>해시는 윈도우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의 기본 알고리즘으로 </a:t>
            </a:r>
            <a:endParaRPr lang="en-US" altLang="ko-KR" dirty="0" smtClean="0"/>
          </a:p>
          <a:p>
            <a:r>
              <a:rPr lang="ko-KR" altLang="en-US" dirty="0" smtClean="0"/>
              <a:t>일단 패스워드를 </a:t>
            </a:r>
            <a:r>
              <a:rPr lang="ko-KR" altLang="en-US" dirty="0" err="1" smtClean="0"/>
              <a:t>대문자로변환후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짧게쓰면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ko-KR" altLang="en-US" dirty="0" err="1" smtClean="0"/>
              <a:t>패딩을한다</a:t>
            </a:r>
            <a:r>
              <a:rPr lang="ko-KR" altLang="en-US" dirty="0" smtClean="0"/>
              <a:t> 그리고 </a:t>
            </a:r>
            <a:r>
              <a:rPr lang="en-US" altLang="ko-KR" dirty="0" smtClean="0"/>
              <a:t>14</a:t>
            </a:r>
            <a:r>
              <a:rPr lang="ko-KR" altLang="en-US" dirty="0" smtClean="0"/>
              <a:t>자리보다 길면 </a:t>
            </a:r>
            <a:r>
              <a:rPr lang="ko-KR" altLang="en-US" dirty="0" err="1" smtClean="0"/>
              <a:t>뒤에를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짜른다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DES</a:t>
            </a:r>
            <a:r>
              <a:rPr lang="ko-KR" altLang="en-US" dirty="0" smtClean="0"/>
              <a:t>를 사용해서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개를 한 개의 </a:t>
            </a:r>
            <a:r>
              <a:rPr lang="en-US" altLang="ko-KR" dirty="0" smtClean="0"/>
              <a:t>DES</a:t>
            </a:r>
            <a:r>
              <a:rPr lang="ko-KR" altLang="en-US" dirty="0" smtClean="0"/>
              <a:t>에 넣어 각각 </a:t>
            </a:r>
            <a:r>
              <a:rPr lang="ko-KR" altLang="en-US" dirty="0" err="1" smtClean="0"/>
              <a:t>암호화한후</a:t>
            </a:r>
            <a:r>
              <a:rPr lang="ko-KR" altLang="en-US" dirty="0" smtClean="0"/>
              <a:t> 결합하는 구조를 </a:t>
            </a:r>
            <a:r>
              <a:rPr lang="ko-KR" altLang="en-US" dirty="0" err="1" smtClean="0"/>
              <a:t>가진게</a:t>
            </a:r>
            <a:r>
              <a:rPr lang="ko-KR" altLang="en-US" dirty="0" smtClean="0"/>
              <a:t> </a:t>
            </a:r>
            <a:r>
              <a:rPr lang="en-US" altLang="ko-KR" dirty="0" smtClean="0"/>
              <a:t>LM</a:t>
            </a:r>
            <a:r>
              <a:rPr lang="ko-KR" altLang="en-US" dirty="0" smtClean="0"/>
              <a:t>해시이다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229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 smtClean="0"/>
              <a:t>존더리퍼는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쉐도우</a:t>
            </a:r>
            <a:r>
              <a:rPr lang="ko-KR" altLang="en-US" baseline="0" dirty="0" smtClean="0"/>
              <a:t> 파일을 사전공격 파일과 </a:t>
            </a:r>
            <a:r>
              <a:rPr lang="ko-KR" altLang="en-US" baseline="0" dirty="0" err="1" smtClean="0"/>
              <a:t>솔트값을</a:t>
            </a:r>
            <a:r>
              <a:rPr lang="ko-KR" altLang="en-US" baseline="0" dirty="0" smtClean="0"/>
              <a:t> 이용해서 특정 해시 값을 만들어내고 그 값과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수집한 해시 값을 비교해서 같은 값이 </a:t>
            </a:r>
            <a:r>
              <a:rPr lang="ko-KR" altLang="en-US" baseline="0" dirty="0" err="1" smtClean="0"/>
              <a:t>나올때</a:t>
            </a:r>
            <a:r>
              <a:rPr lang="ko-KR" altLang="en-US" baseline="0" dirty="0" smtClean="0"/>
              <a:t> 까지 반복해서 하기 때문입니다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위와 </a:t>
            </a:r>
            <a:r>
              <a:rPr lang="ko-KR" altLang="en-US" baseline="0" dirty="0" err="1" smtClean="0"/>
              <a:t>보시는것</a:t>
            </a:r>
            <a:r>
              <a:rPr lang="ko-KR" altLang="en-US" baseline="0" dirty="0" smtClean="0"/>
              <a:t> 같이 우리의 </a:t>
            </a:r>
            <a:r>
              <a:rPr lang="ko-KR" altLang="en-US" baseline="0" dirty="0" err="1" smtClean="0"/>
              <a:t>쉐도우</a:t>
            </a:r>
            <a:r>
              <a:rPr lang="ko-KR" altLang="en-US" baseline="0" dirty="0" smtClean="0"/>
              <a:t> 파일에는 </a:t>
            </a:r>
            <a:r>
              <a:rPr lang="en-US" altLang="ko-KR" baseline="0" dirty="0" smtClean="0"/>
              <a:t>6</a:t>
            </a:r>
            <a:r>
              <a:rPr lang="ko-KR" altLang="en-US" baseline="0" dirty="0" smtClean="0"/>
              <a:t>번인 </a:t>
            </a:r>
            <a:r>
              <a:rPr lang="en-US" altLang="ko-KR" baseline="0" dirty="0" smtClean="0"/>
              <a:t>sha-512</a:t>
            </a:r>
            <a:r>
              <a:rPr lang="ko-KR" altLang="en-US" baseline="0" dirty="0" smtClean="0"/>
              <a:t>해시를 사용하고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개의 </a:t>
            </a:r>
            <a:r>
              <a:rPr lang="en-US" altLang="ko-KR" baseline="0" dirty="0" smtClean="0"/>
              <a:t>salt </a:t>
            </a:r>
            <a:r>
              <a:rPr lang="ko-KR" altLang="en-US" baseline="0" dirty="0" smtClean="0"/>
              <a:t>문자를 이용해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해시값을</a:t>
            </a:r>
            <a:r>
              <a:rPr lang="ko-KR" altLang="en-US" baseline="0" dirty="0" smtClean="0"/>
              <a:t> 만들어 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위에 보이는 </a:t>
            </a:r>
            <a:r>
              <a:rPr lang="en-US" altLang="ko-KR" baseline="0" dirty="0" smtClean="0"/>
              <a:t>user1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user2</a:t>
            </a:r>
            <a:r>
              <a:rPr lang="ko-KR" altLang="en-US" baseline="0" dirty="0" smtClean="0"/>
              <a:t>가 같은 </a:t>
            </a:r>
            <a:r>
              <a:rPr lang="en-US" altLang="ko-KR" baseline="0" dirty="0" smtClean="0"/>
              <a:t>1234 </a:t>
            </a:r>
            <a:r>
              <a:rPr lang="ko-KR" altLang="en-US" baseline="0" dirty="0" smtClean="0"/>
              <a:t>비밀번호를 사용하는데 </a:t>
            </a:r>
            <a:r>
              <a:rPr lang="ko-KR" altLang="en-US" baseline="0" dirty="0" err="1" smtClean="0"/>
              <a:t>해시값이</a:t>
            </a:r>
            <a:r>
              <a:rPr lang="ko-KR" altLang="en-US" baseline="0" dirty="0" smtClean="0"/>
              <a:t> 다른 이유는 </a:t>
            </a:r>
            <a:r>
              <a:rPr lang="en-US" altLang="ko-KR" baseline="0" dirty="0" smtClean="0"/>
              <a:t>salt </a:t>
            </a:r>
            <a:r>
              <a:rPr lang="ko-KR" altLang="en-US" baseline="0" dirty="0" smtClean="0"/>
              <a:t>때문입니다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613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존더리퍼의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모드중</a:t>
            </a:r>
            <a:r>
              <a:rPr lang="ko-KR" altLang="en-US" dirty="0" smtClean="0"/>
              <a:t> 대표적인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모드입니다</a:t>
            </a:r>
            <a:endParaRPr lang="en-US" altLang="ko-KR" dirty="0" smtClean="0"/>
          </a:p>
          <a:p>
            <a:r>
              <a:rPr lang="ko-KR" altLang="en-US" dirty="0" smtClean="0"/>
              <a:t>기본으로는 읽고</a:t>
            </a:r>
            <a:endParaRPr lang="en-US" altLang="ko-KR" dirty="0" smtClean="0"/>
          </a:p>
          <a:p>
            <a:r>
              <a:rPr lang="ko-KR" altLang="en-US" dirty="0" smtClean="0"/>
              <a:t>워드리스트 읽고</a:t>
            </a:r>
            <a:endParaRPr lang="en-US" altLang="ko-KR" dirty="0" smtClean="0"/>
          </a:p>
          <a:p>
            <a:r>
              <a:rPr lang="ko-KR" altLang="en-US" dirty="0" err="1" smtClean="0"/>
              <a:t>싱글모드</a:t>
            </a:r>
            <a:r>
              <a:rPr lang="ko-KR" altLang="en-US" dirty="0" smtClean="0"/>
              <a:t> 읽고</a:t>
            </a:r>
            <a:endParaRPr lang="en-US" altLang="ko-KR" dirty="0" smtClean="0"/>
          </a:p>
          <a:p>
            <a:r>
              <a:rPr lang="ko-KR" altLang="en-US" dirty="0" err="1" smtClean="0"/>
              <a:t>인크리멘탈</a:t>
            </a:r>
            <a:r>
              <a:rPr lang="ko-KR" altLang="en-US" dirty="0" smtClean="0"/>
              <a:t> 모드</a:t>
            </a:r>
            <a:endParaRPr lang="en-US" altLang="ko-KR" dirty="0" smtClean="0"/>
          </a:p>
          <a:p>
            <a:r>
              <a:rPr lang="ko-KR" altLang="en-US" dirty="0" err="1" smtClean="0"/>
              <a:t>익스터널모드</a:t>
            </a:r>
            <a:r>
              <a:rPr lang="ko-KR" altLang="en-US" dirty="0" smtClean="0"/>
              <a:t> 읽고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529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첫번째로</a:t>
            </a:r>
            <a:r>
              <a:rPr lang="ko-KR" altLang="en-US" dirty="0" smtClean="0"/>
              <a:t> 나만의 사전파일을 만듭니다</a:t>
            </a:r>
            <a:endParaRPr lang="en-US" altLang="ko-KR" dirty="0" smtClean="0"/>
          </a:p>
          <a:p>
            <a:r>
              <a:rPr lang="ko-KR" altLang="en-US" dirty="0" smtClean="0"/>
              <a:t>그리고 패스워드 파일과 </a:t>
            </a:r>
            <a:r>
              <a:rPr lang="ko-KR" altLang="en-US" dirty="0" err="1" smtClean="0"/>
              <a:t>쉐도우</a:t>
            </a:r>
            <a:r>
              <a:rPr lang="ko-KR" altLang="en-US" dirty="0" smtClean="0"/>
              <a:t> 파일을 합칩니다 </a:t>
            </a:r>
            <a:r>
              <a:rPr lang="ko-KR" altLang="en-US" dirty="0" err="1" smtClean="0"/>
              <a:t>이합치는</a:t>
            </a:r>
            <a:r>
              <a:rPr lang="ko-KR" altLang="en-US" dirty="0" smtClean="0"/>
              <a:t> 이유는 기본모드에서 </a:t>
            </a:r>
            <a:r>
              <a:rPr lang="ko-KR" altLang="en-US" dirty="0" err="1" smtClean="0"/>
              <a:t>크랙을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할때</a:t>
            </a:r>
            <a:endParaRPr lang="en-US" altLang="ko-KR" dirty="0" smtClean="0"/>
          </a:p>
          <a:p>
            <a:r>
              <a:rPr lang="ko-KR" altLang="en-US" dirty="0" err="1" smtClean="0"/>
              <a:t>쉐도우파일만</a:t>
            </a:r>
            <a:r>
              <a:rPr lang="ko-KR" altLang="en-US" dirty="0" smtClean="0"/>
              <a:t> 가지고 하면 사용자정보를 </a:t>
            </a:r>
            <a:r>
              <a:rPr lang="ko-KR" altLang="en-US" dirty="0" err="1" smtClean="0"/>
              <a:t>사용하지않습니다</a:t>
            </a:r>
            <a:r>
              <a:rPr lang="ko-KR" altLang="en-US" dirty="0" smtClean="0"/>
              <a:t> 이유는 사용자정보는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있기 때문입니다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ko-KR" altLang="en-US" dirty="0" err="1" smtClean="0"/>
              <a:t>합치게되면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루트밑에</a:t>
            </a:r>
            <a:r>
              <a:rPr lang="ko-KR" altLang="en-US" dirty="0" smtClean="0"/>
              <a:t> 존 파일이 생성이 되는데 이는 </a:t>
            </a:r>
            <a:r>
              <a:rPr lang="ko-KR" altLang="en-US" dirty="0" err="1" smtClean="0"/>
              <a:t>존더리퍼를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실행했을때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주설정</a:t>
            </a:r>
            <a:r>
              <a:rPr lang="ko-KR" altLang="en-US" dirty="0" smtClean="0"/>
              <a:t> 파일과 </a:t>
            </a:r>
            <a:r>
              <a:rPr lang="ko-KR" altLang="en-US" dirty="0" err="1" smtClean="0"/>
              <a:t>크랙했을때</a:t>
            </a:r>
            <a:r>
              <a:rPr lang="ko-KR" altLang="en-US" dirty="0" smtClean="0"/>
              <a:t> 비밀번호</a:t>
            </a:r>
            <a:endParaRPr lang="en-US" altLang="ko-KR" dirty="0" smtClean="0"/>
          </a:p>
          <a:p>
            <a:r>
              <a:rPr lang="ko-KR" altLang="en-US" dirty="0" smtClean="0"/>
              <a:t>그리고 로그들이 생성이 되는 파일입니다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627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쉐도우</a:t>
            </a:r>
            <a:r>
              <a:rPr lang="ko-KR" altLang="en-US" dirty="0" smtClean="0"/>
              <a:t> 파일을 합친 것입니다</a:t>
            </a:r>
            <a:endParaRPr lang="en-US" altLang="ko-KR" dirty="0" smtClean="0"/>
          </a:p>
          <a:p>
            <a:r>
              <a:rPr lang="ko-KR" altLang="en-US" dirty="0" err="1" smtClean="0"/>
              <a:t>두번째는</a:t>
            </a:r>
            <a:r>
              <a:rPr lang="ko-KR" altLang="en-US" dirty="0" smtClean="0"/>
              <a:t> 워드리스트를 적용해서 </a:t>
            </a:r>
            <a:r>
              <a:rPr lang="ko-KR" altLang="en-US" dirty="0" err="1" smtClean="0"/>
              <a:t>합친쉐도우파일에</a:t>
            </a:r>
            <a:r>
              <a:rPr lang="ko-KR" altLang="en-US" dirty="0" smtClean="0"/>
              <a:t> 대해 공격을 수행합니다</a:t>
            </a:r>
            <a:endParaRPr lang="en-US" altLang="ko-KR" dirty="0" smtClean="0"/>
          </a:p>
          <a:p>
            <a:r>
              <a:rPr lang="ko-KR" altLang="en-US" dirty="0" smtClean="0"/>
              <a:t>보시면 </a:t>
            </a:r>
            <a:r>
              <a:rPr lang="en-US" altLang="ko-KR" dirty="0" smtClean="0"/>
              <a:t>$6$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sha512</a:t>
            </a:r>
            <a:r>
              <a:rPr lang="ko-KR" altLang="en-US" dirty="0" smtClean="0"/>
              <a:t>를 이용해 </a:t>
            </a:r>
            <a:r>
              <a:rPr lang="ko-KR" altLang="en-US" dirty="0" err="1" smtClean="0"/>
              <a:t>해시값을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생성했다는것을</a:t>
            </a:r>
            <a:r>
              <a:rPr lang="ko-KR" altLang="en-US" dirty="0" smtClean="0"/>
              <a:t> 보여줍니다 그리고 </a:t>
            </a:r>
            <a:r>
              <a:rPr lang="en-US" altLang="ko-KR" dirty="0" smtClean="0"/>
              <a:t>root</a:t>
            </a:r>
            <a:r>
              <a:rPr lang="ko-KR" altLang="en-US" dirty="0" smtClean="0"/>
              <a:t>의 비밀번호가 </a:t>
            </a:r>
            <a:r>
              <a:rPr lang="en-US" altLang="ko-KR" dirty="0" err="1" smtClean="0"/>
              <a:t>toor</a:t>
            </a:r>
            <a:r>
              <a:rPr lang="ko-KR" altLang="en-US" dirty="0" err="1" smtClean="0"/>
              <a:t>이란것을</a:t>
            </a:r>
            <a:r>
              <a:rPr lang="ko-KR" altLang="en-US" dirty="0" smtClean="0"/>
              <a:t> 알려줍니다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en-US" altLang="ko-KR" dirty="0" smtClean="0"/>
              <a:t>john –show </a:t>
            </a:r>
            <a:r>
              <a:rPr lang="ko-KR" altLang="en-US" dirty="0" smtClean="0"/>
              <a:t>명령어로 공격을 시도한 파일을 </a:t>
            </a:r>
            <a:r>
              <a:rPr lang="ko-KR" altLang="en-US" dirty="0" err="1" smtClean="0"/>
              <a:t>보게되면</a:t>
            </a:r>
            <a:endParaRPr lang="en-US" altLang="ko-KR" dirty="0" smtClean="0"/>
          </a:p>
          <a:p>
            <a:r>
              <a:rPr lang="en-US" altLang="ko-KR" dirty="0" err="1" smtClean="0"/>
              <a:t>Passwd</a:t>
            </a:r>
            <a:r>
              <a:rPr lang="ko-KR" altLang="en-US" dirty="0" smtClean="0"/>
              <a:t>파일 형식으로 비밀번호를 함께 표시해주고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패스워드를 </a:t>
            </a:r>
            <a:r>
              <a:rPr lang="ko-KR" altLang="en-US" dirty="0" err="1" smtClean="0"/>
              <a:t>크랙했다고</a:t>
            </a:r>
            <a:r>
              <a:rPr lang="ko-KR" altLang="en-US" dirty="0" smtClean="0"/>
              <a:t> 표시됩니다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.john</a:t>
            </a:r>
            <a:r>
              <a:rPr lang="ko-KR" altLang="en-US" dirty="0" smtClean="0"/>
              <a:t>파일에 가서 </a:t>
            </a:r>
            <a:r>
              <a:rPr lang="en-US" altLang="ko-KR" dirty="0" smtClean="0"/>
              <a:t>john.pot</a:t>
            </a:r>
            <a:r>
              <a:rPr lang="ko-KR" altLang="en-US" dirty="0" smtClean="0"/>
              <a:t>파일을 보면 </a:t>
            </a:r>
            <a:r>
              <a:rPr lang="ko-KR" altLang="en-US" dirty="0" err="1" smtClean="0"/>
              <a:t>해시값에</a:t>
            </a:r>
            <a:r>
              <a:rPr lang="ko-KR" altLang="en-US" dirty="0" smtClean="0"/>
              <a:t> 대한 비밀번호도 표시가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조니는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존더리퍼와</a:t>
            </a:r>
            <a:r>
              <a:rPr lang="ko-KR" altLang="en-US" dirty="0" smtClean="0"/>
              <a:t> 같은 </a:t>
            </a:r>
            <a:r>
              <a:rPr lang="ko-KR" altLang="en-US" dirty="0" err="1" smtClean="0"/>
              <a:t>공격툴이며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gui</a:t>
            </a:r>
            <a:r>
              <a:rPr lang="ko-KR" altLang="en-US" dirty="0" smtClean="0"/>
              <a:t>환경의 툴입니다 기본모드와 동작방식이 동일합니다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crunch의 기본적인 사용법에 대한 설명입니다</a:t>
            </a:r>
          </a:p>
          <a:p>
            <a:pPr>
              <a:defRPr/>
            </a:pPr>
            <a:r>
              <a:rPr lang="ko-KR" altLang="en-US"/>
              <a:t>crunch의 명령어 형식을 보시면 4가지 필드로 이루어져 있습니다</a:t>
            </a:r>
          </a:p>
          <a:p>
            <a:pPr>
              <a:defRPr/>
            </a:pPr>
            <a:r>
              <a:rPr lang="ko-KR" altLang="en-US"/>
              <a:t>min-len은 만들 단어의 최소길이를 나타냅니다</a:t>
            </a:r>
          </a:p>
          <a:p>
            <a:pPr>
              <a:defRPr/>
            </a:pPr>
            <a:r>
              <a:rPr lang="ko-KR" altLang="en-US"/>
              <a:t>max-len은 만들 단어의 최대길이를 나타냅니다</a:t>
            </a:r>
          </a:p>
          <a:p>
            <a:pPr>
              <a:defRPr/>
            </a:pPr>
            <a:r>
              <a:rPr lang="ko-KR" altLang="en-US"/>
              <a:t>charset-string은 두가지로 나누어 볼 수 있는데</a:t>
            </a:r>
          </a:p>
          <a:p>
            <a:pPr>
              <a:defRPr/>
            </a:pPr>
            <a:r>
              <a:rPr lang="ko-KR" altLang="en-US"/>
              <a:t>표준문자집합과 지정한 문자 집합입니다</a:t>
            </a:r>
          </a:p>
          <a:p>
            <a:pPr>
              <a:defRPr/>
            </a:pPr>
            <a:r>
              <a:rPr lang="en-US" altLang="ko-KR"/>
              <a:t>/usr/share/crunch/</a:t>
            </a:r>
            <a:r>
              <a:rPr lang="ko-KR" altLang="en-US"/>
              <a:t>charset.lst라는 파일에</a:t>
            </a:r>
          </a:p>
          <a:p>
            <a:pPr>
              <a:defRPr/>
            </a:pPr>
            <a:r>
              <a:rPr lang="ko-KR" altLang="en-US"/>
              <a:t>변수와 값의 구조로 표준문자집합들이 나열되어 있습니다</a:t>
            </a:r>
          </a:p>
          <a:p>
            <a:pPr>
              <a:defRPr/>
            </a:pPr>
            <a:r>
              <a:rPr lang="ko-KR" altLang="en-US"/>
              <a:t>지정한 문자 집합은 명령어를 사용할 때 커맨드라인에 입력해주거나</a:t>
            </a:r>
          </a:p>
          <a:p>
            <a:pPr>
              <a:defRPr/>
            </a:pPr>
            <a:r>
              <a:rPr lang="ko-KR" altLang="en-US"/>
              <a:t>파일에 문자집합을 추가로 넣어서 사용할 수 있습니다</a:t>
            </a:r>
          </a:p>
          <a:p>
            <a:pPr>
              <a:defRPr/>
            </a:pPr>
            <a:r>
              <a:rPr lang="ko-KR" altLang="en-US"/>
              <a:t>옵션 필드 부분인데 자주 사용하는 옵션만 추려보았습니다</a:t>
            </a:r>
          </a:p>
          <a:p>
            <a:pPr>
              <a:defRPr/>
            </a:pPr>
            <a:r>
              <a:rPr lang="ko-KR" altLang="en-US"/>
              <a:t>아까 설명드린 표준문자 집합을 사용하시려면 </a:t>
            </a:r>
            <a:r>
              <a:rPr lang="en-US" altLang="ko-KR"/>
              <a:t>-f</a:t>
            </a:r>
            <a:r>
              <a:rPr lang="ko-KR" altLang="en-US"/>
              <a:t>옵션을 사용하여야합니다</a:t>
            </a:r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-o output</a:t>
            </a:r>
            <a:r>
              <a:rPr lang="ko-KR" altLang="en-US"/>
              <a:t>의 약자로 </a:t>
            </a:r>
            <a:r>
              <a:rPr lang="en-US" altLang="ko-KR"/>
              <a:t>~</a:t>
            </a:r>
          </a:p>
          <a:p>
            <a:pPr>
              <a:defRPr/>
            </a:pPr>
            <a:r>
              <a:rPr lang="en-US" altLang="ko-KR"/>
              <a:t>-d</a:t>
            </a:r>
            <a:r>
              <a:rPr lang="ko-KR" altLang="en-US"/>
              <a:t> </a:t>
            </a:r>
            <a:r>
              <a:rPr lang="en-US" altLang="ko-KR"/>
              <a:t>duplicate</a:t>
            </a:r>
            <a:r>
              <a:rPr lang="ko-KR" altLang="en-US"/>
              <a:t> 약자로 </a:t>
            </a:r>
            <a:r>
              <a:rPr lang="en-US" altLang="ko-KR"/>
              <a:t>~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-t </a:t>
            </a:r>
            <a:r>
              <a:rPr lang="ko-KR" altLang="en-US"/>
              <a:t>만들 단어를 좀 더 구체적으로 설정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존더리퍼와</a:t>
            </a:r>
            <a:r>
              <a:rPr lang="ko-KR" altLang="en-US" dirty="0" smtClean="0"/>
              <a:t> 같은 동작모드로 구성된걸 볼 수 있습니다</a:t>
            </a:r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셋팅에서</a:t>
            </a:r>
            <a:r>
              <a:rPr lang="ko-KR" altLang="en-US" dirty="0" smtClean="0"/>
              <a:t> 실행파일 위치 업데이트 주기 인터페이스 언어를 보여줍니다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존더리퍼와</a:t>
            </a:r>
            <a:r>
              <a:rPr lang="ko-KR" altLang="en-US" dirty="0" smtClean="0"/>
              <a:t> 같은 동작모드로 구성된걸 볼 수 있습니다</a:t>
            </a:r>
            <a:endParaRPr lang="en-US" altLang="ko-KR" dirty="0" smtClean="0"/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셋팅에서</a:t>
            </a:r>
            <a:r>
              <a:rPr lang="ko-KR" altLang="en-US" dirty="0" smtClean="0"/>
              <a:t> 실행파일 위치 업데이트 주기 인터페이스 언어를 보여줍니다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쉐도우</a:t>
            </a:r>
            <a:r>
              <a:rPr lang="ko-KR" altLang="en-US" dirty="0" smtClean="0"/>
              <a:t> 파일 선택합니다 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ko-KR" altLang="en-US" dirty="0" err="1" smtClean="0"/>
              <a:t>스타트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뉴</a:t>
            </a:r>
            <a:r>
              <a:rPr lang="ko-KR" altLang="en-US" dirty="0" smtClean="0"/>
              <a:t> 어택 버튼을 누르면 크래킹이 시작됩니다</a:t>
            </a:r>
            <a:endParaRPr lang="en-US" altLang="ko-KR" dirty="0" smtClean="0"/>
          </a:p>
          <a:p>
            <a:r>
              <a:rPr lang="ko-KR" altLang="en-US" dirty="0" smtClean="0"/>
              <a:t>단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초정도</a:t>
            </a:r>
            <a:r>
              <a:rPr lang="ko-KR" altLang="en-US" baseline="0" dirty="0" err="1" smtClean="0"/>
              <a:t>만에</a:t>
            </a:r>
            <a:r>
              <a:rPr lang="ko-KR" altLang="en-US" baseline="0" dirty="0" smtClean="0"/>
              <a:t> 루트와 </a:t>
            </a:r>
            <a:r>
              <a:rPr lang="en-US" altLang="ko-KR" baseline="0" dirty="0" smtClean="0"/>
              <a:t>user01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user02</a:t>
            </a:r>
            <a:r>
              <a:rPr lang="ko-KR" altLang="en-US" baseline="0" dirty="0" smtClean="0"/>
              <a:t>비밀번호가 </a:t>
            </a:r>
            <a:r>
              <a:rPr lang="ko-KR" altLang="en-US" baseline="0" dirty="0" err="1" smtClean="0"/>
              <a:t>크랙됩니다</a:t>
            </a:r>
            <a:r>
              <a:rPr lang="ko-KR" altLang="en-US" baseline="0" dirty="0" smtClean="0"/>
              <a:t> 그리고 제가 직접 사용하는 아이디와 비밀번호는 </a:t>
            </a:r>
            <a:r>
              <a:rPr lang="ko-KR" altLang="en-US" baseline="0" dirty="0" err="1" smtClean="0"/>
              <a:t>오랜시간</a:t>
            </a:r>
            <a:r>
              <a:rPr lang="ko-KR" altLang="en-US" baseline="0" dirty="0" smtClean="0"/>
              <a:t> 툴을 돌려도 뚫리지 않았습니다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 해당 크래킹은 기본모드 크래킹으로 </a:t>
            </a:r>
            <a:endParaRPr lang="en-US" altLang="ko-KR" dirty="0" smtClean="0"/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dirty="0" smtClean="0"/>
              <a:t>처음에는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Single crack” -&gt; “wordlist” -&gt; “incremental “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순으로 </a:t>
            </a:r>
            <a:r>
              <a:rPr lang="ko-KR" altLang="en-US" spc="-150" dirty="0" err="1" smtClean="0">
                <a:latin typeface="나눔스퀘어 Bold"/>
                <a:ea typeface="나눔스퀘어 Bold"/>
              </a:rPr>
              <a:t>크랙이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 진행됩니다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스태택스에서</a:t>
            </a:r>
            <a:r>
              <a:rPr lang="ko-KR" altLang="en-US" dirty="0" smtClean="0"/>
              <a:t> 업데이트 </a:t>
            </a:r>
            <a:r>
              <a:rPr lang="ko-KR" altLang="en-US" dirty="0" err="1" smtClean="0"/>
              <a:t>스테이터스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누르게되면</a:t>
            </a:r>
            <a:r>
              <a:rPr lang="ko-KR" altLang="en-US" dirty="0" smtClean="0"/>
              <a:t> 툴을 돌리는 시간을 볼 수 있고</a:t>
            </a:r>
            <a:endParaRPr lang="en-US" altLang="ko-KR" dirty="0" smtClean="0"/>
          </a:p>
          <a:p>
            <a:r>
              <a:rPr lang="ko-KR" altLang="en-US" dirty="0" smtClean="0"/>
              <a:t>콘솔 로그에서 상태를 확인할 수 있습니다 </a:t>
            </a:r>
            <a:endParaRPr lang="en-US" altLang="ko-KR" dirty="0" smtClean="0"/>
          </a:p>
          <a:p>
            <a:r>
              <a:rPr lang="ko-KR" altLang="en-US" dirty="0" smtClean="0"/>
              <a:t>보시면 위에 해시식별을 </a:t>
            </a:r>
            <a:r>
              <a:rPr lang="en-US" altLang="ko-KR" dirty="0" smtClean="0"/>
              <a:t>6</a:t>
            </a:r>
            <a:r>
              <a:rPr lang="ko-KR" altLang="en-US" dirty="0" err="1" smtClean="0"/>
              <a:t>으로해</a:t>
            </a:r>
            <a:r>
              <a:rPr lang="ko-KR" altLang="en-US" dirty="0" smtClean="0"/>
              <a:t> </a:t>
            </a:r>
            <a:r>
              <a:rPr lang="en-US" altLang="ko-KR" dirty="0" smtClean="0"/>
              <a:t>sha512</a:t>
            </a:r>
            <a:r>
              <a:rPr lang="ko-KR" altLang="en-US" dirty="0" smtClean="0"/>
              <a:t>란걸 </a:t>
            </a:r>
            <a:r>
              <a:rPr lang="ko-KR" altLang="en-US" dirty="0" err="1" smtClean="0"/>
              <a:t>알수있고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밑에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아이디와 비밀번호가 </a:t>
            </a:r>
            <a:r>
              <a:rPr lang="ko-KR" altLang="en-US" dirty="0" err="1" smtClean="0"/>
              <a:t>크랙된걸</a:t>
            </a:r>
            <a:r>
              <a:rPr lang="ko-KR" altLang="en-US" dirty="0" smtClean="0"/>
              <a:t> 알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Guess password</a:t>
            </a:r>
            <a:r>
              <a:rPr lang="ko-KR" altLang="en-US" dirty="0" smtClean="0"/>
              <a:t>에서 마우스를 가지고 가면 </a:t>
            </a:r>
            <a:r>
              <a:rPr lang="en-US" altLang="ko-KR" dirty="0" err="1" smtClean="0"/>
              <a:t>im</a:t>
            </a:r>
            <a:r>
              <a:rPr lang="en-US" altLang="ko-KR" dirty="0" smtClean="0"/>
              <a:t> feeling</a:t>
            </a:r>
            <a:r>
              <a:rPr lang="en-US" altLang="ko-KR" baseline="0" dirty="0" smtClean="0"/>
              <a:t> lucky </a:t>
            </a:r>
            <a:r>
              <a:rPr lang="ko-KR" altLang="en-US" baseline="0" dirty="0" smtClean="0"/>
              <a:t>라고 나오는걸 봐서 </a:t>
            </a:r>
            <a:r>
              <a:rPr lang="ko-KR" altLang="en-US" baseline="0" dirty="0" err="1" smtClean="0"/>
              <a:t>때려맞추는</a:t>
            </a:r>
            <a:r>
              <a:rPr lang="ko-KR" altLang="en-US" baseline="0" dirty="0" smtClean="0"/>
              <a:t> 그런 </a:t>
            </a:r>
            <a:r>
              <a:rPr lang="ko-KR" altLang="en-US" baseline="0" dirty="0" err="1" smtClean="0"/>
              <a:t>식인줄</a:t>
            </a:r>
            <a:r>
              <a:rPr lang="ko-KR" altLang="en-US" baseline="0" dirty="0" smtClean="0"/>
              <a:t> 알고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나의 비밀번호를 입력하니 패스워드가 맞아 떨어졌다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이후 </a:t>
            </a:r>
            <a:r>
              <a:rPr lang="en-US" altLang="ko-KR" baseline="0" dirty="0" smtClean="0"/>
              <a:t>john.pot</a:t>
            </a:r>
            <a:r>
              <a:rPr lang="ko-KR" altLang="en-US" baseline="0" dirty="0" smtClean="0"/>
              <a:t>파일을 확인하면 각 </a:t>
            </a:r>
            <a:r>
              <a:rPr lang="en-US" altLang="ko-KR" baseline="0" dirty="0" smtClean="0"/>
              <a:t>user</a:t>
            </a:r>
            <a:r>
              <a:rPr lang="ko-KR" altLang="en-US" baseline="0" dirty="0" smtClean="0"/>
              <a:t>들의 비밀번호가 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01ADA-FF2B-4CFE-BCF4-4EC0E3C0665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5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smtClean="0"/>
              <a:t>무차별 대입 공격이란 특정한 </a:t>
            </a:r>
            <a:r>
              <a:rPr lang="ko-KR" altLang="en-US" dirty="0" err="1" smtClean="0"/>
              <a:t>암호값을</a:t>
            </a:r>
            <a:r>
              <a:rPr lang="ko-KR" altLang="en-US" dirty="0" smtClean="0"/>
              <a:t> 얻기 위해 가능한 모든 값을 대입해 보는 것을 말합니다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 dirty="0" smtClean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crunch의 기본적인 사용법에 대한 설명입니다</a:t>
            </a:r>
          </a:p>
          <a:p>
            <a:pPr>
              <a:defRPr/>
            </a:pPr>
            <a:r>
              <a:rPr lang="ko-KR" altLang="en-US"/>
              <a:t>crunch의 명령어 형식을 보시면 4가지 필드로 이루어져 있습니다</a:t>
            </a:r>
          </a:p>
          <a:p>
            <a:pPr>
              <a:defRPr/>
            </a:pPr>
            <a:r>
              <a:rPr lang="ko-KR" altLang="en-US"/>
              <a:t>min-len은 만들 단어의 최소길이를 나타냅니다</a:t>
            </a:r>
          </a:p>
          <a:p>
            <a:pPr>
              <a:defRPr/>
            </a:pPr>
            <a:r>
              <a:rPr lang="ko-KR" altLang="en-US"/>
              <a:t>max-len은 만들 단어의 최대길이를 나타냅니다</a:t>
            </a:r>
          </a:p>
          <a:p>
            <a:pPr>
              <a:defRPr/>
            </a:pPr>
            <a:r>
              <a:rPr lang="ko-KR" altLang="en-US"/>
              <a:t>charset-string은 두가지로 나누어 볼 수 있는데</a:t>
            </a:r>
          </a:p>
          <a:p>
            <a:pPr>
              <a:defRPr/>
            </a:pPr>
            <a:r>
              <a:rPr lang="ko-KR" altLang="en-US"/>
              <a:t>표준문자집합과 지정한 문자 집합입니다</a:t>
            </a:r>
          </a:p>
          <a:p>
            <a:pPr>
              <a:defRPr/>
            </a:pPr>
            <a:r>
              <a:rPr lang="en-US" altLang="ko-KR"/>
              <a:t>/usr/share/crunch/</a:t>
            </a:r>
            <a:r>
              <a:rPr lang="ko-KR" altLang="en-US"/>
              <a:t>charset.lst라는 파일에</a:t>
            </a:r>
          </a:p>
          <a:p>
            <a:pPr>
              <a:defRPr/>
            </a:pPr>
            <a:r>
              <a:rPr lang="ko-KR" altLang="en-US"/>
              <a:t>변수와 값의 구조로 표준문자집합들이 나열되어 있습니다</a:t>
            </a:r>
          </a:p>
          <a:p>
            <a:pPr>
              <a:defRPr/>
            </a:pPr>
            <a:r>
              <a:rPr lang="ko-KR" altLang="en-US"/>
              <a:t>지정한 문자 집합은 명령어를 사용할 때 커맨드라인에 입력해주거나</a:t>
            </a:r>
          </a:p>
          <a:p>
            <a:pPr>
              <a:defRPr/>
            </a:pPr>
            <a:r>
              <a:rPr lang="ko-KR" altLang="en-US"/>
              <a:t>파일에 문자집합을 추가로 넣어서 사용할 수 있습니다</a:t>
            </a:r>
          </a:p>
          <a:p>
            <a:pPr>
              <a:defRPr/>
            </a:pPr>
            <a:r>
              <a:rPr lang="ko-KR" altLang="en-US"/>
              <a:t>옵션 필드 부분인데 자주 사용하는 옵션만 추려보았습니다</a:t>
            </a:r>
          </a:p>
          <a:p>
            <a:pPr>
              <a:defRPr/>
            </a:pPr>
            <a:r>
              <a:rPr lang="ko-KR" altLang="en-US"/>
              <a:t>아까 설명드린 표준문자 집합을 사용하시려면 </a:t>
            </a:r>
            <a:r>
              <a:rPr lang="en-US" altLang="ko-KR"/>
              <a:t>-f</a:t>
            </a:r>
            <a:r>
              <a:rPr lang="ko-KR" altLang="en-US"/>
              <a:t>옵션을 사용하여야합니다</a:t>
            </a:r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-o output</a:t>
            </a:r>
            <a:r>
              <a:rPr lang="ko-KR" altLang="en-US"/>
              <a:t>의 약자로 </a:t>
            </a:r>
            <a:r>
              <a:rPr lang="en-US" altLang="ko-KR"/>
              <a:t>~</a:t>
            </a:r>
          </a:p>
          <a:p>
            <a:pPr>
              <a:defRPr/>
            </a:pPr>
            <a:r>
              <a:rPr lang="en-US" altLang="ko-KR"/>
              <a:t>-d</a:t>
            </a:r>
            <a:r>
              <a:rPr lang="ko-KR" altLang="en-US"/>
              <a:t> </a:t>
            </a:r>
            <a:r>
              <a:rPr lang="en-US" altLang="ko-KR"/>
              <a:t>duplicate</a:t>
            </a:r>
            <a:r>
              <a:rPr lang="ko-KR" altLang="en-US"/>
              <a:t> 약자로 </a:t>
            </a:r>
            <a:r>
              <a:rPr lang="en-US" altLang="ko-KR"/>
              <a:t>~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-t </a:t>
            </a:r>
            <a:r>
              <a:rPr lang="ko-KR" altLang="en-US"/>
              <a:t>만들 단어를 좀 더 구체적으로 설정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다음으로 crunch의 기본적인 사용법에 대한 설명입니다</a:t>
            </a:r>
          </a:p>
          <a:p>
            <a:pPr>
              <a:defRPr/>
            </a:pPr>
            <a:r>
              <a:rPr lang="ko-KR" altLang="en-US"/>
              <a:t>crunch의 명령어 형식을 보시면 4가지 필드로 이루어져 있습니다</a:t>
            </a:r>
          </a:p>
          <a:p>
            <a:pPr>
              <a:defRPr/>
            </a:pPr>
            <a:r>
              <a:rPr lang="ko-KR" altLang="en-US"/>
              <a:t>min-len은 만들 단어의 최소길이를 나타냅니다</a:t>
            </a:r>
          </a:p>
          <a:p>
            <a:pPr>
              <a:defRPr/>
            </a:pPr>
            <a:r>
              <a:rPr lang="ko-KR" altLang="en-US"/>
              <a:t>max-len은 만들 단어의 최대길이를 나타냅니다</a:t>
            </a:r>
          </a:p>
          <a:p>
            <a:pPr>
              <a:defRPr/>
            </a:pPr>
            <a:r>
              <a:rPr lang="ko-KR" altLang="en-US"/>
              <a:t>charset-string은 두가지로 나누어 볼 수 있는데</a:t>
            </a:r>
          </a:p>
          <a:p>
            <a:pPr>
              <a:defRPr/>
            </a:pPr>
            <a:r>
              <a:rPr lang="ko-KR" altLang="en-US"/>
              <a:t>표준문자집합과 지정한 문자 집합입니다</a:t>
            </a:r>
          </a:p>
          <a:p>
            <a:pPr>
              <a:defRPr/>
            </a:pPr>
            <a:r>
              <a:rPr lang="en-US" altLang="ko-KR"/>
              <a:t>/usr/share/crunch/</a:t>
            </a:r>
            <a:r>
              <a:rPr lang="ko-KR" altLang="en-US"/>
              <a:t>charset.lst라는 파일에</a:t>
            </a:r>
          </a:p>
          <a:p>
            <a:pPr>
              <a:defRPr/>
            </a:pPr>
            <a:r>
              <a:rPr lang="ko-KR" altLang="en-US"/>
              <a:t>변수와 값의 구조로 표준문자집합들이 나열되어 있습니다</a:t>
            </a:r>
          </a:p>
          <a:p>
            <a:pPr>
              <a:defRPr/>
            </a:pPr>
            <a:r>
              <a:rPr lang="ko-KR" altLang="en-US"/>
              <a:t>지정한 문자 집합은 명령어를 사용할 때 커맨드라인에 입력해주거나</a:t>
            </a:r>
          </a:p>
          <a:p>
            <a:pPr>
              <a:defRPr/>
            </a:pPr>
            <a:r>
              <a:rPr lang="ko-KR" altLang="en-US"/>
              <a:t>파일에 문자집합을 추가로 넣어서 사용할 수 있습니다</a:t>
            </a:r>
          </a:p>
          <a:p>
            <a:pPr>
              <a:defRPr/>
            </a:pPr>
            <a:r>
              <a:rPr lang="ko-KR" altLang="en-US"/>
              <a:t>옵션 필드 부분인데 자주 사용하는 옵션만 추려보았습니다</a:t>
            </a:r>
          </a:p>
          <a:p>
            <a:pPr>
              <a:defRPr/>
            </a:pPr>
            <a:r>
              <a:rPr lang="ko-KR" altLang="en-US"/>
              <a:t>아까 설명드린 표준문자 집합을 사용하시려면 </a:t>
            </a:r>
            <a:r>
              <a:rPr lang="en-US" altLang="ko-KR"/>
              <a:t>-f</a:t>
            </a:r>
            <a:r>
              <a:rPr lang="ko-KR" altLang="en-US"/>
              <a:t>옵션을 사용하여야합니다</a:t>
            </a:r>
          </a:p>
          <a:p>
            <a:pPr>
              <a:defRPr/>
            </a:pPr>
            <a:r>
              <a:rPr lang="ko-KR" altLang="en-US"/>
              <a:t>그리고 </a:t>
            </a:r>
            <a:r>
              <a:rPr lang="en-US" altLang="ko-KR"/>
              <a:t>-o output</a:t>
            </a:r>
            <a:r>
              <a:rPr lang="ko-KR" altLang="en-US"/>
              <a:t>의 약자로 </a:t>
            </a:r>
            <a:r>
              <a:rPr lang="en-US" altLang="ko-KR"/>
              <a:t>~</a:t>
            </a:r>
          </a:p>
          <a:p>
            <a:pPr>
              <a:defRPr/>
            </a:pPr>
            <a:r>
              <a:rPr lang="en-US" altLang="ko-KR"/>
              <a:t>-d</a:t>
            </a:r>
            <a:r>
              <a:rPr lang="ko-KR" altLang="en-US"/>
              <a:t> </a:t>
            </a:r>
            <a:r>
              <a:rPr lang="en-US" altLang="ko-KR"/>
              <a:t>duplicate</a:t>
            </a:r>
            <a:r>
              <a:rPr lang="ko-KR" altLang="en-US"/>
              <a:t> 약자로 </a:t>
            </a:r>
            <a:r>
              <a:rPr lang="en-US" altLang="ko-KR"/>
              <a:t>~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-t </a:t>
            </a:r>
            <a:r>
              <a:rPr lang="ko-KR" altLang="en-US"/>
              <a:t>만들 단어를 좀 더 구체적으로 설정</a:t>
            </a:r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Go</a:t>
            </a:r>
            <a:r>
              <a:rPr lang="ko-KR" altLang="en-US" baseline="0" dirty="0" smtClean="0"/>
              <a:t>언어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2009</a:t>
            </a:r>
            <a:r>
              <a:rPr lang="ko-KR" altLang="en-US" baseline="0" dirty="0" smtClean="0"/>
              <a:t>년에 </a:t>
            </a:r>
            <a:r>
              <a:rPr lang="ko-KR" altLang="en-US" baseline="0" dirty="0" err="1" smtClean="0"/>
              <a:t>구글에서</a:t>
            </a:r>
            <a:r>
              <a:rPr lang="ko-KR" altLang="en-US" baseline="0" dirty="0" smtClean="0"/>
              <a:t> 만든 프로그래밍 언어</a:t>
            </a:r>
            <a:endParaRPr lang="en-US" altLang="ko-KR" baseline="0" dirty="0" smtClean="0"/>
          </a:p>
          <a:p>
            <a:pPr>
              <a:defRPr/>
            </a:pPr>
            <a:r>
              <a:rPr lang="ko-KR" altLang="en-US" baseline="0" dirty="0" smtClean="0"/>
              <a:t>컴파일러 언어로 되어있고  언어가 간단하고 단순함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err="1" smtClean="0"/>
              <a:t>Golang</a:t>
            </a:r>
            <a:r>
              <a:rPr lang="ko-KR" altLang="en-US" baseline="0" dirty="0" smtClean="0"/>
              <a:t>이라고 불리고 사용자들을 </a:t>
            </a:r>
            <a:r>
              <a:rPr lang="en-US" altLang="ko-KR" baseline="0" dirty="0" smtClean="0"/>
              <a:t>gopher</a:t>
            </a:r>
            <a:r>
              <a:rPr lang="ko-KR" altLang="en-US" baseline="0" dirty="0" smtClean="0"/>
              <a:t>라고 부름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MITM</a:t>
            </a:r>
            <a:r>
              <a:rPr lang="ko-KR" altLang="en-US" baseline="0" dirty="0" smtClean="0"/>
              <a:t>이란 </a:t>
            </a:r>
            <a:r>
              <a:rPr lang="en-US" altLang="ko-KR" baseline="0" dirty="0" smtClean="0"/>
              <a:t>man in the middle </a:t>
            </a:r>
            <a:r>
              <a:rPr lang="ko-KR" altLang="en-US" baseline="0" dirty="0" smtClean="0"/>
              <a:t>중간자 공격</a:t>
            </a:r>
            <a:endParaRPr lang="en-US" altLang="ko-KR" baseline="0" dirty="0" smtClean="0"/>
          </a:p>
          <a:p>
            <a:pPr>
              <a:defRPr/>
            </a:pPr>
            <a:r>
              <a:rPr lang="ko-KR" altLang="en-US" baseline="0" dirty="0" smtClean="0"/>
              <a:t>네트워크 통신 과정에서 통신 내용을 도청하거나 조작하는 공격 행위를 말함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Spoofing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sniffing </a:t>
            </a:r>
            <a:r>
              <a:rPr lang="ko-KR" altLang="en-US" baseline="0" dirty="0" smtClean="0"/>
              <a:t>이 이런 공격 종류 중 하나인데 이런 기능들이 있음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HID ( human interface device ) </a:t>
            </a:r>
            <a:r>
              <a:rPr lang="ko-KR" altLang="en-US" baseline="0" dirty="0" smtClean="0"/>
              <a:t>컴퓨터 주변장치 중 사용자 인터페이스를 담당하는 장치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WIFI </a:t>
            </a:r>
            <a:r>
              <a:rPr lang="ko-KR" altLang="en-US" baseline="0" dirty="0" smtClean="0"/>
              <a:t>장비들이 무선 </a:t>
            </a:r>
            <a:r>
              <a:rPr lang="ko-KR" altLang="en-US" baseline="0" dirty="0" err="1" smtClean="0"/>
              <a:t>랜에</a:t>
            </a:r>
            <a:r>
              <a:rPr lang="ko-KR" altLang="en-US" baseline="0" dirty="0" smtClean="0"/>
              <a:t> 연결할 수 있게 해주는 기술</a:t>
            </a:r>
            <a:endParaRPr lang="en-US" altLang="ko-KR" baseline="0" dirty="0" smtClean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Apt-get</a:t>
            </a:r>
            <a:r>
              <a:rPr lang="en-US" altLang="ko-KR" baseline="0" dirty="0" smtClean="0"/>
              <a:t> install </a:t>
            </a:r>
            <a:r>
              <a:rPr lang="en-US" altLang="ko-KR" baseline="0" dirty="0" err="1" smtClean="0"/>
              <a:t>bettercap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bettercap-ui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</a:t>
            </a:r>
            <a:r>
              <a:rPr lang="en-US" altLang="ko-KR" baseline="0" dirty="0" err="1" smtClean="0"/>
              <a:t>bettercap</a:t>
            </a:r>
            <a:r>
              <a:rPr lang="ko-KR" altLang="en-US" baseline="0" dirty="0" smtClean="0"/>
              <a:t>을 설치할 수 있고</a:t>
            </a:r>
            <a:endParaRPr lang="en-US" altLang="ko-KR" baseline="0" dirty="0" smtClean="0"/>
          </a:p>
          <a:p>
            <a:pPr>
              <a:defRPr/>
            </a:pPr>
            <a:r>
              <a:rPr lang="ko-KR" altLang="en-US" baseline="0" dirty="0" smtClean="0"/>
              <a:t>웹 </a:t>
            </a:r>
            <a:r>
              <a:rPr lang="en-US" altLang="ko-KR" baseline="0" dirty="0" smtClean="0"/>
              <a:t>UI</a:t>
            </a:r>
            <a:r>
              <a:rPr lang="ko-KR" altLang="en-US" baseline="0" dirty="0" smtClean="0"/>
              <a:t>가 편리하기 때문에 웹 </a:t>
            </a:r>
            <a:r>
              <a:rPr lang="en-US" altLang="ko-KR" baseline="0" dirty="0" smtClean="0"/>
              <a:t>UI </a:t>
            </a:r>
            <a:r>
              <a:rPr lang="ko-KR" altLang="en-US" baseline="0" dirty="0" smtClean="0"/>
              <a:t>설정을 해준다 </a:t>
            </a:r>
            <a:endParaRPr lang="en-US" altLang="ko-KR" baseline="0" dirty="0" smtClean="0"/>
          </a:p>
          <a:p>
            <a:pPr>
              <a:defRPr/>
            </a:pPr>
            <a:r>
              <a:rPr lang="en-US" altLang="ko-KR" baseline="0" dirty="0" smtClean="0"/>
              <a:t>/</a:t>
            </a:r>
            <a:r>
              <a:rPr lang="en-US" altLang="ko-KR" baseline="0" dirty="0" err="1" smtClean="0"/>
              <a:t>usr</a:t>
            </a:r>
            <a:r>
              <a:rPr lang="en-US" altLang="ko-KR" baseline="0" dirty="0" smtClean="0"/>
              <a:t>/share/</a:t>
            </a:r>
            <a:r>
              <a:rPr lang="en-US" altLang="ko-KR" baseline="0" dirty="0" err="1" smtClean="0"/>
              <a:t>bettercap</a:t>
            </a:r>
            <a:r>
              <a:rPr lang="en-US" altLang="ko-KR" baseline="0" dirty="0" smtClean="0"/>
              <a:t>/caplets/http-</a:t>
            </a:r>
            <a:r>
              <a:rPr lang="en-US" altLang="ko-KR" baseline="0" dirty="0" err="1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파일에서 웹</a:t>
            </a:r>
            <a:r>
              <a:rPr lang="en-US" altLang="ko-KR" baseline="0" dirty="0" smtClean="0"/>
              <a:t>UI  ID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PW</a:t>
            </a:r>
            <a:r>
              <a:rPr lang="ko-KR" altLang="en-US" baseline="0" dirty="0" smtClean="0"/>
              <a:t>을 설정해줍니다</a:t>
            </a: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6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6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3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namsieon.com/5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brostone35/221622782619" TargetMode="External"/><Relationship Id="rId2" Type="http://schemas.openxmlformats.org/officeDocument/2006/relationships/hyperlink" Target="https://blog.naver.com/is_king/22162934652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9741877" y="3612887"/>
            <a:ext cx="2045414" cy="2698326"/>
            <a:chOff x="5133315" y="1958040"/>
            <a:chExt cx="2045414" cy="2698326"/>
          </a:xfrm>
        </p:grpSpPr>
        <p:sp>
          <p:nvSpPr>
            <p:cNvPr id="39" name="자유형 38"/>
            <p:cNvSpPr/>
            <p:nvPr/>
          </p:nvSpPr>
          <p:spPr>
            <a:xfrm rot="19249572">
              <a:off x="5948312" y="1958040"/>
              <a:ext cx="548320" cy="460109"/>
            </a:xfrm>
            <a:custGeom>
              <a:avLst/>
              <a:gdLst>
                <a:gd name="connsiteX0" fmla="*/ 407764 w 548320"/>
                <a:gd name="connsiteY0" fmla="*/ 0 h 460109"/>
                <a:gd name="connsiteX1" fmla="*/ 548320 w 548320"/>
                <a:gd name="connsiteY1" fmla="*/ 239371 h 460109"/>
                <a:gd name="connsiteX2" fmla="*/ 529633 w 548320"/>
                <a:gd name="connsiteY2" fmla="*/ 250344 h 460109"/>
                <a:gd name="connsiteX3" fmla="*/ 529945 w 548320"/>
                <a:gd name="connsiteY3" fmla="*/ 250577 h 460109"/>
                <a:gd name="connsiteX4" fmla="*/ 195818 w 548320"/>
                <a:gd name="connsiteY4" fmla="*/ 446769 h 460109"/>
                <a:gd name="connsiteX5" fmla="*/ 195820 w 548320"/>
                <a:gd name="connsiteY5" fmla="*/ 446771 h 460109"/>
                <a:gd name="connsiteX6" fmla="*/ 173102 w 548320"/>
                <a:gd name="connsiteY6" fmla="*/ 460109 h 460109"/>
                <a:gd name="connsiteX7" fmla="*/ 151276 w 548320"/>
                <a:gd name="connsiteY7" fmla="*/ 447126 h 460109"/>
                <a:gd name="connsiteX8" fmla="*/ 166870 w 548320"/>
                <a:gd name="connsiteY8" fmla="*/ 440374 h 460109"/>
                <a:gd name="connsiteX9" fmla="*/ 116070 w 548320"/>
                <a:gd name="connsiteY9" fmla="*/ 409218 h 460109"/>
                <a:gd name="connsiteX10" fmla="*/ 134273 w 548320"/>
                <a:gd name="connsiteY10" fmla="*/ 399592 h 460109"/>
                <a:gd name="connsiteX11" fmla="*/ 80637 w 548320"/>
                <a:gd name="connsiteY11" fmla="*/ 366908 h 460109"/>
                <a:gd name="connsiteX12" fmla="*/ 117160 w 548320"/>
                <a:gd name="connsiteY12" fmla="*/ 349613 h 460109"/>
                <a:gd name="connsiteX13" fmla="*/ 114213 w 548320"/>
                <a:gd name="connsiteY13" fmla="*/ 344594 h 460109"/>
                <a:gd name="connsiteX14" fmla="*/ 70640 w 548320"/>
                <a:gd name="connsiteY14" fmla="*/ 318672 h 460109"/>
                <a:gd name="connsiteX15" fmla="*/ 86232 w 548320"/>
                <a:gd name="connsiteY15" fmla="*/ 311920 h 460109"/>
                <a:gd name="connsiteX16" fmla="*/ 35433 w 548320"/>
                <a:gd name="connsiteY16" fmla="*/ 280765 h 460109"/>
                <a:gd name="connsiteX17" fmla="*/ 53636 w 548320"/>
                <a:gd name="connsiteY17" fmla="*/ 271138 h 460109"/>
                <a:gd name="connsiteX18" fmla="*/ 0 w 548320"/>
                <a:gd name="connsiteY18" fmla="*/ 238453 h 460109"/>
                <a:gd name="connsiteX19" fmla="*/ 40602 w 548320"/>
                <a:gd name="connsiteY19" fmla="*/ 219229 h 460109"/>
                <a:gd name="connsiteX20" fmla="*/ 39195 w 548320"/>
                <a:gd name="connsiteY20" fmla="*/ 216836 h 460109"/>
                <a:gd name="connsiteX21" fmla="*/ 109580 w 548320"/>
                <a:gd name="connsiteY21" fmla="*/ 175507 h 460109"/>
                <a:gd name="connsiteX22" fmla="*/ 109275 w 548320"/>
                <a:gd name="connsiteY22" fmla="*/ 175269 h 460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8320" h="460109">
                  <a:moveTo>
                    <a:pt x="407764" y="0"/>
                  </a:moveTo>
                  <a:lnTo>
                    <a:pt x="548320" y="239371"/>
                  </a:lnTo>
                  <a:lnTo>
                    <a:pt x="529633" y="250344"/>
                  </a:lnTo>
                  <a:lnTo>
                    <a:pt x="529945" y="250577"/>
                  </a:lnTo>
                  <a:lnTo>
                    <a:pt x="195818" y="446769"/>
                  </a:lnTo>
                  <a:lnTo>
                    <a:pt x="195820" y="446771"/>
                  </a:lnTo>
                  <a:lnTo>
                    <a:pt x="173102" y="460109"/>
                  </a:lnTo>
                  <a:lnTo>
                    <a:pt x="151276" y="447126"/>
                  </a:lnTo>
                  <a:lnTo>
                    <a:pt x="166870" y="440374"/>
                  </a:lnTo>
                  <a:lnTo>
                    <a:pt x="116070" y="409218"/>
                  </a:lnTo>
                  <a:lnTo>
                    <a:pt x="134273" y="399592"/>
                  </a:lnTo>
                  <a:lnTo>
                    <a:pt x="80637" y="366908"/>
                  </a:lnTo>
                  <a:lnTo>
                    <a:pt x="117160" y="349613"/>
                  </a:lnTo>
                  <a:lnTo>
                    <a:pt x="114213" y="344594"/>
                  </a:lnTo>
                  <a:lnTo>
                    <a:pt x="70640" y="318672"/>
                  </a:lnTo>
                  <a:lnTo>
                    <a:pt x="86232" y="311920"/>
                  </a:lnTo>
                  <a:lnTo>
                    <a:pt x="35433" y="280765"/>
                  </a:lnTo>
                  <a:lnTo>
                    <a:pt x="53636" y="271138"/>
                  </a:lnTo>
                  <a:lnTo>
                    <a:pt x="0" y="238453"/>
                  </a:lnTo>
                  <a:lnTo>
                    <a:pt x="40602" y="219229"/>
                  </a:lnTo>
                  <a:lnTo>
                    <a:pt x="39195" y="216836"/>
                  </a:lnTo>
                  <a:lnTo>
                    <a:pt x="109580" y="175507"/>
                  </a:lnTo>
                  <a:lnTo>
                    <a:pt x="109275" y="175269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5133315" y="2214554"/>
              <a:ext cx="2045414" cy="2441812"/>
              <a:chOff x="5133315" y="2214554"/>
              <a:chExt cx="2045414" cy="2441812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5133315" y="2214554"/>
                <a:ext cx="2045413" cy="2441812"/>
                <a:chOff x="2261118" y="2212520"/>
                <a:chExt cx="4814594" cy="5747657"/>
              </a:xfrm>
            </p:grpSpPr>
            <p:sp>
              <p:nvSpPr>
                <p:cNvPr id="26" name="자유형 25"/>
                <p:cNvSpPr/>
                <p:nvPr/>
              </p:nvSpPr>
              <p:spPr>
                <a:xfrm>
                  <a:off x="2261118" y="5352272"/>
                  <a:ext cx="2071396" cy="2575249"/>
                </a:xfrm>
                <a:custGeom>
                  <a:avLst/>
                  <a:gdLst>
                    <a:gd name="connsiteX0" fmla="*/ 74645 w 2071396"/>
                    <a:gd name="connsiteY0" fmla="*/ 0 h 2575249"/>
                    <a:gd name="connsiteX1" fmla="*/ 0 w 2071396"/>
                    <a:gd name="connsiteY1" fmla="*/ 2556588 h 2575249"/>
                    <a:gd name="connsiteX2" fmla="*/ 2071396 w 2071396"/>
                    <a:gd name="connsiteY2" fmla="*/ 2575249 h 2575249"/>
                    <a:gd name="connsiteX3" fmla="*/ 74645 w 2071396"/>
                    <a:gd name="connsiteY3" fmla="*/ 0 h 25752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71396" h="2575249">
                      <a:moveTo>
                        <a:pt x="74645" y="0"/>
                      </a:moveTo>
                      <a:lnTo>
                        <a:pt x="0" y="2556588"/>
                      </a:lnTo>
                      <a:lnTo>
                        <a:pt x="2071396" y="2575249"/>
                      </a:lnTo>
                      <a:lnTo>
                        <a:pt x="74645" y="0"/>
                      </a:lnTo>
                      <a:close/>
                    </a:path>
                  </a:pathLst>
                </a:custGeom>
                <a:solidFill>
                  <a:schemeClr val="tx1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 sz="280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27" name="직사각형 4"/>
                <p:cNvSpPr/>
                <p:nvPr/>
              </p:nvSpPr>
              <p:spPr>
                <a:xfrm>
                  <a:off x="2315345" y="2212520"/>
                  <a:ext cx="4760367" cy="5747657"/>
                </a:xfrm>
                <a:custGeom>
                  <a:avLst/>
                  <a:gdLst>
                    <a:gd name="connsiteX0" fmla="*/ 0 w 4739951"/>
                    <a:gd name="connsiteY0" fmla="*/ 0 h 5747657"/>
                    <a:gd name="connsiteX1" fmla="*/ 4739951 w 4739951"/>
                    <a:gd name="connsiteY1" fmla="*/ 0 h 5747657"/>
                    <a:gd name="connsiteX2" fmla="*/ 4739951 w 4739951"/>
                    <a:gd name="connsiteY2" fmla="*/ 5747657 h 5747657"/>
                    <a:gd name="connsiteX3" fmla="*/ 0 w 4739951"/>
                    <a:gd name="connsiteY3" fmla="*/ 5747657 h 5747657"/>
                    <a:gd name="connsiteX4" fmla="*/ 0 w 4739951"/>
                    <a:gd name="connsiteY4" fmla="*/ 0 h 5747657"/>
                    <a:gd name="connsiteX0" fmla="*/ 0 w 4739951"/>
                    <a:gd name="connsiteY0" fmla="*/ 0 h 5747657"/>
                    <a:gd name="connsiteX1" fmla="*/ 4739951 w 4739951"/>
                    <a:gd name="connsiteY1" fmla="*/ 0 h 5747657"/>
                    <a:gd name="connsiteX2" fmla="*/ 4739951 w 4739951"/>
                    <a:gd name="connsiteY2" fmla="*/ 5747657 h 5747657"/>
                    <a:gd name="connsiteX3" fmla="*/ 130629 w 4739951"/>
                    <a:gd name="connsiteY3" fmla="*/ 5449077 h 5747657"/>
                    <a:gd name="connsiteX4" fmla="*/ 0 w 4739951"/>
                    <a:gd name="connsiteY4" fmla="*/ 0 h 5747657"/>
                    <a:gd name="connsiteX0" fmla="*/ 0 w 4739951"/>
                    <a:gd name="connsiteY0" fmla="*/ 0 h 5747657"/>
                    <a:gd name="connsiteX1" fmla="*/ 4739951 w 4739951"/>
                    <a:gd name="connsiteY1" fmla="*/ 0 h 5747657"/>
                    <a:gd name="connsiteX2" fmla="*/ 4739951 w 4739951"/>
                    <a:gd name="connsiteY2" fmla="*/ 5747657 h 5747657"/>
                    <a:gd name="connsiteX3" fmla="*/ 130629 w 4739951"/>
                    <a:gd name="connsiteY3" fmla="*/ 5449077 h 5747657"/>
                    <a:gd name="connsiteX4" fmla="*/ 0 w 4739951"/>
                    <a:gd name="connsiteY4" fmla="*/ 0 h 5747657"/>
                    <a:gd name="connsiteX0" fmla="*/ 50799 w 4790750"/>
                    <a:gd name="connsiteY0" fmla="*/ 0 h 5747657"/>
                    <a:gd name="connsiteX1" fmla="*/ 4790750 w 4790750"/>
                    <a:gd name="connsiteY1" fmla="*/ 0 h 5747657"/>
                    <a:gd name="connsiteX2" fmla="*/ 4790750 w 4790750"/>
                    <a:gd name="connsiteY2" fmla="*/ 5747657 h 5747657"/>
                    <a:gd name="connsiteX3" fmla="*/ 181428 w 4790750"/>
                    <a:gd name="connsiteY3" fmla="*/ 5449077 h 5747657"/>
                    <a:gd name="connsiteX4" fmla="*/ 50799 w 4790750"/>
                    <a:gd name="connsiteY4" fmla="*/ 0 h 5747657"/>
                    <a:gd name="connsiteX0" fmla="*/ 50799 w 4790750"/>
                    <a:gd name="connsiteY0" fmla="*/ 0 h 5747657"/>
                    <a:gd name="connsiteX1" fmla="*/ 4790750 w 4790750"/>
                    <a:gd name="connsiteY1" fmla="*/ 0 h 5747657"/>
                    <a:gd name="connsiteX2" fmla="*/ 4790750 w 4790750"/>
                    <a:gd name="connsiteY2" fmla="*/ 5747657 h 5747657"/>
                    <a:gd name="connsiteX3" fmla="*/ 181428 w 4790750"/>
                    <a:gd name="connsiteY3" fmla="*/ 5449077 h 5747657"/>
                    <a:gd name="connsiteX4" fmla="*/ 50799 w 4790750"/>
                    <a:gd name="connsiteY4" fmla="*/ 0 h 5747657"/>
                    <a:gd name="connsiteX0" fmla="*/ 68812 w 4808763"/>
                    <a:gd name="connsiteY0" fmla="*/ 0 h 5747657"/>
                    <a:gd name="connsiteX1" fmla="*/ 4808763 w 4808763"/>
                    <a:gd name="connsiteY1" fmla="*/ 0 h 5747657"/>
                    <a:gd name="connsiteX2" fmla="*/ 4808763 w 4808763"/>
                    <a:gd name="connsiteY2" fmla="*/ 5747657 h 5747657"/>
                    <a:gd name="connsiteX3" fmla="*/ 199441 w 4808763"/>
                    <a:gd name="connsiteY3" fmla="*/ 5449077 h 5747657"/>
                    <a:gd name="connsiteX4" fmla="*/ 68812 w 4808763"/>
                    <a:gd name="connsiteY4" fmla="*/ 0 h 5747657"/>
                    <a:gd name="connsiteX0" fmla="*/ 20416 w 4760367"/>
                    <a:gd name="connsiteY0" fmla="*/ 0 h 5747657"/>
                    <a:gd name="connsiteX1" fmla="*/ 4760367 w 4760367"/>
                    <a:gd name="connsiteY1" fmla="*/ 0 h 5747657"/>
                    <a:gd name="connsiteX2" fmla="*/ 4760367 w 4760367"/>
                    <a:gd name="connsiteY2" fmla="*/ 5747657 h 5747657"/>
                    <a:gd name="connsiteX3" fmla="*/ 151045 w 4760367"/>
                    <a:gd name="connsiteY3" fmla="*/ 5449077 h 5747657"/>
                    <a:gd name="connsiteX4" fmla="*/ 20416 w 4760367"/>
                    <a:gd name="connsiteY4" fmla="*/ 0 h 5747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60367" h="5747657">
                      <a:moveTo>
                        <a:pt x="20416" y="0"/>
                      </a:moveTo>
                      <a:cubicBezTo>
                        <a:pt x="1675045" y="205274"/>
                        <a:pt x="3180383" y="0"/>
                        <a:pt x="4760367" y="0"/>
                      </a:cubicBezTo>
                      <a:lnTo>
                        <a:pt x="4760367" y="5747657"/>
                      </a:lnTo>
                      <a:cubicBezTo>
                        <a:pt x="3223926" y="5648130"/>
                        <a:pt x="1519535" y="5865844"/>
                        <a:pt x="151045" y="5449077"/>
                      </a:cubicBezTo>
                      <a:cubicBezTo>
                        <a:pt x="-60448" y="3595395"/>
                        <a:pt x="7975" y="1723052"/>
                        <a:pt x="20416" y="0"/>
                      </a:cubicBezTo>
                      <a:close/>
                    </a:path>
                  </a:pathLst>
                </a:custGeom>
                <a:solidFill>
                  <a:srgbClr val="FDF1A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28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3</a:t>
                  </a:r>
                  <a:r>
                    <a:rPr lang="ko-KR" altLang="en-US" sz="280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조 </a:t>
                  </a:r>
                  <a:endParaRPr lang="ko-KR" altLang="en-US" sz="28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  <a:p>
                  <a:pPr algn="ctr">
                    <a:defRPr/>
                  </a:pPr>
                  <a:r>
                    <a:rPr lang="ko-KR" altLang="en-US" sz="28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김형식</a:t>
                  </a:r>
                </a:p>
                <a:p>
                  <a:pPr algn="ctr">
                    <a:buClr>
                      <a:prstClr val="black">
                        <a:lumMod val="75000"/>
                        <a:lumOff val="25000"/>
                      </a:prstClr>
                    </a:buClr>
                    <a:buNone/>
                    <a:defRPr/>
                  </a:pPr>
                  <a:r>
                    <a:rPr lang="ko-KR" altLang="en-US" sz="28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임병규</a:t>
                  </a:r>
                </a:p>
                <a:p>
                  <a:pPr algn="ctr">
                    <a:defRPr/>
                  </a:pPr>
                  <a:r>
                    <a:rPr lang="ko-KR" altLang="en-US" sz="28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유정호</a:t>
                  </a:r>
                </a:p>
                <a:p>
                  <a:pPr algn="ctr">
                    <a:defRPr/>
                  </a:pPr>
                  <a:r>
                    <a:rPr lang="ko-KR" altLang="en-US" sz="28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오성택</a:t>
                  </a:r>
                </a:p>
              </p:txBody>
            </p:sp>
          </p:grpSp>
          <p:sp>
            <p:nvSpPr>
              <p:cNvPr id="36" name="자유형 35"/>
              <p:cNvSpPr/>
              <p:nvPr/>
            </p:nvSpPr>
            <p:spPr>
              <a:xfrm rot="19249572">
                <a:off x="5895496" y="2222499"/>
                <a:ext cx="529945" cy="391373"/>
              </a:xfrm>
              <a:custGeom>
                <a:avLst/>
                <a:gdLst>
                  <a:gd name="connsiteX0" fmla="*/ 529945 w 529945"/>
                  <a:gd name="connsiteY0" fmla="*/ 181841 h 391373"/>
                  <a:gd name="connsiteX1" fmla="*/ 195819 w 529945"/>
                  <a:gd name="connsiteY1" fmla="*/ 378033 h 391373"/>
                  <a:gd name="connsiteX2" fmla="*/ 195820 w 529945"/>
                  <a:gd name="connsiteY2" fmla="*/ 378035 h 391373"/>
                  <a:gd name="connsiteX3" fmla="*/ 173102 w 529945"/>
                  <a:gd name="connsiteY3" fmla="*/ 391373 h 391373"/>
                  <a:gd name="connsiteX4" fmla="*/ 151277 w 529945"/>
                  <a:gd name="connsiteY4" fmla="*/ 378390 h 391373"/>
                  <a:gd name="connsiteX5" fmla="*/ 166870 w 529945"/>
                  <a:gd name="connsiteY5" fmla="*/ 371638 h 391373"/>
                  <a:gd name="connsiteX6" fmla="*/ 116070 w 529945"/>
                  <a:gd name="connsiteY6" fmla="*/ 340482 h 391373"/>
                  <a:gd name="connsiteX7" fmla="*/ 134273 w 529945"/>
                  <a:gd name="connsiteY7" fmla="*/ 330856 h 391373"/>
                  <a:gd name="connsiteX8" fmla="*/ 80637 w 529945"/>
                  <a:gd name="connsiteY8" fmla="*/ 298172 h 391373"/>
                  <a:gd name="connsiteX9" fmla="*/ 117160 w 529945"/>
                  <a:gd name="connsiteY9" fmla="*/ 280877 h 391373"/>
                  <a:gd name="connsiteX10" fmla="*/ 114213 w 529945"/>
                  <a:gd name="connsiteY10" fmla="*/ 275858 h 391373"/>
                  <a:gd name="connsiteX11" fmla="*/ 70640 w 529945"/>
                  <a:gd name="connsiteY11" fmla="*/ 249936 h 391373"/>
                  <a:gd name="connsiteX12" fmla="*/ 86233 w 529945"/>
                  <a:gd name="connsiteY12" fmla="*/ 243184 h 391373"/>
                  <a:gd name="connsiteX13" fmla="*/ 35433 w 529945"/>
                  <a:gd name="connsiteY13" fmla="*/ 212029 h 391373"/>
                  <a:gd name="connsiteX14" fmla="*/ 53637 w 529945"/>
                  <a:gd name="connsiteY14" fmla="*/ 202402 h 391373"/>
                  <a:gd name="connsiteX15" fmla="*/ 0 w 529945"/>
                  <a:gd name="connsiteY15" fmla="*/ 169717 h 391373"/>
                  <a:gd name="connsiteX16" fmla="*/ 40602 w 529945"/>
                  <a:gd name="connsiteY16" fmla="*/ 150493 h 391373"/>
                  <a:gd name="connsiteX17" fmla="*/ 39195 w 529945"/>
                  <a:gd name="connsiteY17" fmla="*/ 148100 h 391373"/>
                  <a:gd name="connsiteX18" fmla="*/ 291415 w 529945"/>
                  <a:gd name="connsiteY18" fmla="*/ 0 h 391373"/>
                  <a:gd name="connsiteX19" fmla="*/ 403285 w 529945"/>
                  <a:gd name="connsiteY19" fmla="*/ 87039 h 391373"/>
                  <a:gd name="connsiteX20" fmla="*/ 529945 w 529945"/>
                  <a:gd name="connsiteY20" fmla="*/ 181841 h 391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9945" h="391373">
                    <a:moveTo>
                      <a:pt x="529945" y="181841"/>
                    </a:moveTo>
                    <a:lnTo>
                      <a:pt x="195819" y="378033"/>
                    </a:lnTo>
                    <a:lnTo>
                      <a:pt x="195820" y="378035"/>
                    </a:lnTo>
                    <a:lnTo>
                      <a:pt x="173102" y="391373"/>
                    </a:lnTo>
                    <a:lnTo>
                      <a:pt x="151277" y="378390"/>
                    </a:lnTo>
                    <a:lnTo>
                      <a:pt x="166870" y="371638"/>
                    </a:lnTo>
                    <a:lnTo>
                      <a:pt x="116070" y="340482"/>
                    </a:lnTo>
                    <a:lnTo>
                      <a:pt x="134273" y="330856"/>
                    </a:lnTo>
                    <a:lnTo>
                      <a:pt x="80637" y="298172"/>
                    </a:lnTo>
                    <a:lnTo>
                      <a:pt x="117160" y="280877"/>
                    </a:lnTo>
                    <a:lnTo>
                      <a:pt x="114213" y="275858"/>
                    </a:lnTo>
                    <a:lnTo>
                      <a:pt x="70640" y="249936"/>
                    </a:lnTo>
                    <a:lnTo>
                      <a:pt x="86233" y="243184"/>
                    </a:lnTo>
                    <a:lnTo>
                      <a:pt x="35433" y="212029"/>
                    </a:lnTo>
                    <a:lnTo>
                      <a:pt x="53637" y="202402"/>
                    </a:lnTo>
                    <a:lnTo>
                      <a:pt x="0" y="169717"/>
                    </a:lnTo>
                    <a:lnTo>
                      <a:pt x="40602" y="150493"/>
                    </a:lnTo>
                    <a:lnTo>
                      <a:pt x="39195" y="148100"/>
                    </a:lnTo>
                    <a:lnTo>
                      <a:pt x="291415" y="0"/>
                    </a:lnTo>
                    <a:lnTo>
                      <a:pt x="403285" y="87039"/>
                    </a:lnTo>
                    <a:lnTo>
                      <a:pt x="529945" y="181841"/>
                    </a:lnTo>
                    <a:close/>
                  </a:path>
                </a:pathLst>
              </a:custGeom>
              <a:solidFill>
                <a:schemeClr val="tx1">
                  <a:alpha val="2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 sz="1200" b="1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989646" y="2189985"/>
            <a:ext cx="10212705" cy="3734419"/>
            <a:chOff x="989646" y="1220489"/>
            <a:chExt cx="10212705" cy="3734419"/>
          </a:xfrm>
        </p:grpSpPr>
        <p:sp>
          <p:nvSpPr>
            <p:cNvPr id="6" name="직사각형 5"/>
            <p:cNvSpPr/>
            <p:nvPr/>
          </p:nvSpPr>
          <p:spPr>
            <a:xfrm>
              <a:off x="989646" y="1220489"/>
              <a:ext cx="10212705" cy="969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5700" b="1" kern="0" dirty="0">
                  <a:solidFill>
                    <a:schemeClr val="bg1"/>
                  </a:solidFill>
                  <a:latin typeface="+mn-ea"/>
                </a:rPr>
                <a:t>Kali Linux Tools analysis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3732312" y="2610423"/>
              <a:ext cx="5742744" cy="600164"/>
              <a:chOff x="3732312" y="3724405"/>
              <a:chExt cx="5742744" cy="600164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904374" y="3724405"/>
                <a:ext cx="5570682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prstClr val="black">
                      <a:lumMod val="75000"/>
                      <a:lumOff val="25000"/>
                    </a:prstClr>
                  </a:buClr>
                  <a:buNone/>
                  <a:defRPr/>
                </a:pPr>
                <a:r>
                  <a:rPr lang="en-US" altLang="ko-KR" sz="33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  <a:cs typeface="함초롬돋움"/>
                  </a:rPr>
                  <a:t> Stress</a:t>
                </a:r>
                <a:r>
                  <a:rPr lang="en-US" altLang="ko-KR" sz="23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  <a:cs typeface="함초롬돋움"/>
                  </a:rPr>
                  <a:t> </a:t>
                </a:r>
                <a:r>
                  <a:rPr lang="en-US" altLang="ko-KR" sz="33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  <a:cs typeface="함초롬돋움"/>
                  </a:rPr>
                  <a:t>Testing</a:t>
                </a:r>
              </a:p>
            </p:txBody>
          </p:sp>
          <p:sp>
            <p:nvSpPr>
              <p:cNvPr id="2" name="직사각형 1"/>
              <p:cNvSpPr/>
              <p:nvPr/>
            </p:nvSpPr>
            <p:spPr>
              <a:xfrm>
                <a:off x="3732312" y="3981578"/>
                <a:ext cx="172062" cy="1584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3732312" y="3511583"/>
              <a:ext cx="5861134" cy="600164"/>
              <a:chOff x="3732312" y="4625565"/>
              <a:chExt cx="5861134" cy="600164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4022763" y="4625565"/>
                <a:ext cx="5570683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prstClr val="black">
                      <a:lumMod val="75000"/>
                      <a:lumOff val="25000"/>
                    </a:prstClr>
                  </a:buClr>
                  <a:buNone/>
                  <a:defRPr/>
                </a:pPr>
                <a:r>
                  <a:rPr lang="en-US" altLang="ko-KR" sz="3300" dirty="0" smtClean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</a:rPr>
                  <a:t>Sniffing </a:t>
                </a:r>
                <a:r>
                  <a:rPr lang="en-US" altLang="ko-KR" sz="33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</a:rPr>
                  <a:t>&amp; Spoofing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732312" y="4846445"/>
                <a:ext cx="172062" cy="1584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3732310" y="4359721"/>
              <a:ext cx="5742746" cy="595187"/>
              <a:chOff x="3732312" y="5156007"/>
              <a:chExt cx="5742746" cy="595187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3904374" y="5156007"/>
                <a:ext cx="5570684" cy="5951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prstClr val="black">
                      <a:lumMod val="75000"/>
                      <a:lumOff val="25000"/>
                    </a:prstClr>
                  </a:buClr>
                  <a:buNone/>
                  <a:defRPr/>
                </a:pPr>
                <a:r>
                  <a:rPr lang="en-US" altLang="ko-KR" sz="33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+mn-ea"/>
                  </a:rPr>
                  <a:t> Password Attacks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732312" y="5385964"/>
                <a:ext cx="172062" cy="15840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6621316" y="569809"/>
            <a:ext cx="55706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prstClr val="black">
                  <a:lumMod val="75000"/>
                  <a:lumOff val="25000"/>
                </a:prstClr>
              </a:buClr>
              <a:buNone/>
              <a:defRPr/>
            </a:pPr>
            <a:r>
              <a:rPr lang="ko-KR" altLang="en-US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프로젝트 기간 </a:t>
            </a:r>
            <a:endParaRPr lang="en-US" altLang="ko-KR" sz="2400" dirty="0" smtClean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  <a:p>
            <a:pPr algn="ctr">
              <a:buClr>
                <a:prstClr val="black">
                  <a:lumMod val="75000"/>
                  <a:lumOff val="25000"/>
                </a:prstClr>
              </a:buClr>
              <a:buNone/>
              <a:defRPr/>
            </a:pPr>
            <a:r>
              <a:rPr lang="en-US" altLang="ko-KR" sz="2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2019-11-25 ~ 2019-11-29</a:t>
            </a:r>
            <a:endParaRPr lang="en-US" altLang="ko-KR" sz="24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pic>
        <p:nvPicPr>
          <p:cNvPr id="1030" name="Picture 6" descr="C:\Users\tj\Pictures\vm_screen_shot\kali-2019-11-28-18-10-4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25" b="24317"/>
          <a:stretch/>
        </p:blipFill>
        <p:spPr bwMode="auto">
          <a:xfrm>
            <a:off x="3761317" y="1144714"/>
            <a:ext cx="6274032" cy="493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grpSp>
        <p:nvGrpSpPr>
          <p:cNvPr id="13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3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5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308146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8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pic>
        <p:nvPicPr>
          <p:cNvPr id="31" name="Picture 2" descr="C:\Users\tj\Pictures\vm_screen_shot\kali-2019-11-28-18-10-5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25" b="24317"/>
          <a:stretch/>
        </p:blipFill>
        <p:spPr bwMode="auto">
          <a:xfrm>
            <a:off x="3761317" y="1144714"/>
            <a:ext cx="6274032" cy="493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2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3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4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9884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win2008 )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pic>
        <p:nvPicPr>
          <p:cNvPr id="23" name="Picture 4" descr="C:\Users\tj\Pictures\vm_screen_shot\win2008-2019-11-28-18-20-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16" y="1144714"/>
            <a:ext cx="6890036" cy="51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388"/>
          <p:cNvSpPr/>
          <p:nvPr/>
        </p:nvSpPr>
        <p:spPr>
          <a:xfrm>
            <a:off x="3761317" y="6312241"/>
            <a:ext cx="8430683" cy="45223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linux200 Server</a:t>
            </a:r>
            <a:r>
              <a:rPr lang="ko-KR" altLang="en-US" dirty="0"/>
              <a:t>의 웹 페이지에 접속 </a:t>
            </a:r>
            <a:r>
              <a:rPr lang="en-US" altLang="ko-KR" dirty="0"/>
              <a:t>(</a:t>
            </a:r>
            <a:r>
              <a:rPr lang="ko-KR" altLang="en-US" dirty="0"/>
              <a:t>접속 실패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4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6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382044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8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4A12603D-AD68-4590-AC05-2A824156CAA9}"/>
              </a:ext>
            </a:extLst>
          </p:cNvPr>
          <p:cNvGrpSpPr/>
          <p:nvPr/>
        </p:nvGrpSpPr>
        <p:grpSpPr>
          <a:xfrm>
            <a:off x="3761317" y="1144714"/>
            <a:ext cx="6890037" cy="5167527"/>
            <a:chOff x="3761317" y="1144714"/>
            <a:chExt cx="6890037" cy="5167527"/>
          </a:xfrm>
        </p:grpSpPr>
        <p:pic>
          <p:nvPicPr>
            <p:cNvPr id="25" name="Picture 2" descr="C:\Users\tj\Pictures\vm_screen_shot\kali-2019-11-28-18-23-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7" y="1144714"/>
              <a:ext cx="6890037" cy="5167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D09E09A7-6B96-479D-A6C8-7D68009F6D08}"/>
                </a:ext>
              </a:extLst>
            </p:cNvPr>
            <p:cNvGrpSpPr/>
            <p:nvPr/>
          </p:nvGrpSpPr>
          <p:grpSpPr>
            <a:xfrm>
              <a:off x="5142079" y="3575687"/>
              <a:ext cx="1327883" cy="583629"/>
              <a:chOff x="5142077" y="3811642"/>
              <a:chExt cx="1327883" cy="583629"/>
            </a:xfrm>
          </p:grpSpPr>
          <p:sp>
            <p:nvSpPr>
              <p:cNvPr id="31" name="오른쪽 중괄호 30">
                <a:extLst>
                  <a:ext uri="{FF2B5EF4-FFF2-40B4-BE49-F238E27FC236}">
                    <a16:creationId xmlns:a16="http://schemas.microsoft.com/office/drawing/2014/main" xmlns="" id="{FD5F518B-4283-4B19-83DF-68609B9F9F9C}"/>
                  </a:ext>
                </a:extLst>
              </p:cNvPr>
              <p:cNvSpPr/>
              <p:nvPr/>
            </p:nvSpPr>
            <p:spPr>
              <a:xfrm rot="16200000">
                <a:off x="5185532" y="4102082"/>
                <a:ext cx="249734" cy="336643"/>
              </a:xfrm>
              <a:prstGeom prst="rightBrace">
                <a:avLst/>
              </a:prstGeom>
              <a:ln w="22225" cap="rnd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오른쪽 중괄호 31">
                <a:extLst>
                  <a:ext uri="{FF2B5EF4-FFF2-40B4-BE49-F238E27FC236}">
                    <a16:creationId xmlns:a16="http://schemas.microsoft.com/office/drawing/2014/main" xmlns="" id="{14566B22-A166-4133-9BA4-B191FDE899D8}"/>
                  </a:ext>
                </a:extLst>
              </p:cNvPr>
              <p:cNvSpPr/>
              <p:nvPr/>
            </p:nvSpPr>
            <p:spPr>
              <a:xfrm rot="16200000">
                <a:off x="5917352" y="3842661"/>
                <a:ext cx="249734" cy="855483"/>
              </a:xfrm>
              <a:prstGeom prst="rightBrace">
                <a:avLst/>
              </a:prstGeom>
              <a:ln w="22225" cap="rnd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Shape 388">
                <a:extLst>
                  <a:ext uri="{FF2B5EF4-FFF2-40B4-BE49-F238E27FC236}">
                    <a16:creationId xmlns:a16="http://schemas.microsoft.com/office/drawing/2014/main" xmlns="" id="{57130FA4-1BFB-47A2-8A1C-B25C48566965}"/>
                  </a:ext>
                </a:extLst>
              </p:cNvPr>
              <p:cNvSpPr/>
              <p:nvPr/>
            </p:nvSpPr>
            <p:spPr>
              <a:xfrm>
                <a:off x="5142077" y="3811642"/>
                <a:ext cx="1138528" cy="389086"/>
              </a:xfrm>
              <a:prstGeom prst="rect">
                <a:avLst/>
              </a:prstGeom>
              <a:ln w="3175">
                <a:miter/>
              </a:ln>
            </p:spPr>
            <p:txBody>
              <a:bodyPr lIns="38100" tIns="38100" rIns="38100" bIns="38100">
                <a:noAutofit/>
              </a:bodyPr>
              <a:lstStyle/>
              <a:p>
                <a:pPr fontAlgn="base"/>
                <a:r>
                  <a:rPr lang="ko-KR" altLang="en-US" sz="1050" b="1" dirty="0">
                    <a:solidFill>
                      <a:srgbClr val="FF0000"/>
                    </a:solidFill>
                  </a:rPr>
                  <a:t>서비스 비활성화</a:t>
                </a:r>
                <a:endParaRPr lang="en-US" altLang="ko-KR" sz="1050" b="1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3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6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78198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285750" indent="-285750" fontAlgn="base">
              <a:buFontTx/>
              <a:buChar char="-"/>
            </a:pPr>
            <a:r>
              <a:rPr lang="ko-KR" altLang="en-US" dirty="0"/>
              <a:t>네트워크에서</a:t>
            </a:r>
            <a:r>
              <a:rPr lang="en-US" altLang="ko-KR" dirty="0"/>
              <a:t> HTTP</a:t>
            </a:r>
            <a:r>
              <a:rPr lang="ko-KR" altLang="en-US" dirty="0" err="1"/>
              <a:t>트래픽을</a:t>
            </a:r>
            <a:r>
              <a:rPr lang="ko-KR" altLang="en-US" dirty="0"/>
              <a:t> 가로채서 </a:t>
            </a:r>
            <a:r>
              <a:rPr lang="en-US" altLang="ko-KR" dirty="0"/>
              <a:t>HTTPS</a:t>
            </a:r>
            <a:r>
              <a:rPr lang="ko-KR" altLang="en-US" dirty="0"/>
              <a:t>로 전송되는 </a:t>
            </a:r>
            <a:r>
              <a:rPr lang="ko-KR" altLang="en-US" dirty="0" err="1"/>
              <a:t>패킷을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 err="1"/>
              <a:t>패킷으로</a:t>
            </a:r>
            <a:r>
              <a:rPr lang="ko-KR" altLang="en-US" dirty="0"/>
              <a:t> 변조해서 내보내는 툴</a:t>
            </a:r>
            <a:endParaRPr lang="en-US" altLang="ko-KR" dirty="0"/>
          </a:p>
          <a:p>
            <a:pPr marL="285750" indent="-285750" fontAlgn="base">
              <a:buFontTx/>
              <a:buChar char="-"/>
            </a:pPr>
            <a:endParaRPr lang="en-US" altLang="ko-KR" dirty="0"/>
          </a:p>
          <a:p>
            <a:pPr marL="285750" indent="-285750" fontAlgn="base">
              <a:buFontTx/>
              <a:buChar char="-"/>
            </a:pPr>
            <a:r>
              <a:rPr lang="en-US" altLang="ko-KR" dirty="0"/>
              <a:t>HTTP</a:t>
            </a:r>
            <a:r>
              <a:rPr lang="ko-KR" altLang="en-US" dirty="0"/>
              <a:t>로 통신하게 되면 암호화되지 않기 때문에 보안에 취약해진다</a:t>
            </a:r>
            <a:r>
              <a:rPr lang="en-US" altLang="ko-KR" dirty="0"/>
              <a:t>.</a:t>
            </a: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개요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50" name="그룹 49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52" name="자유형 51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53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51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89121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6" name="Shape 391"/>
          <p:cNvSpPr/>
          <p:nvPr/>
        </p:nvSpPr>
        <p:spPr>
          <a:xfrm>
            <a:off x="2449690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개요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6733" y="2763751"/>
            <a:ext cx="1961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HTTPS request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957753" y="4617060"/>
            <a:ext cx="1236482" cy="1605814"/>
            <a:chOff x="5138879" y="4543935"/>
            <a:chExt cx="1236482" cy="1605814"/>
          </a:xfrm>
        </p:grpSpPr>
        <p:pic>
          <p:nvPicPr>
            <p:cNvPr id="13316" name="Picture 4" descr="C:\Users\tj\AppData\Local\Microsoft\Windows\Temporary Internet Files\Content.IE5\RM652D89\hacker_PNG16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8879" y="4543935"/>
              <a:ext cx="1236482" cy="123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5252956" y="5780417"/>
              <a:ext cx="1008327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attacker</a:t>
              </a:r>
              <a:endParaRPr lang="ko-KR" altLang="en-US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F8A5635A-24E5-4486-AF96-7FF479C05E67}"/>
              </a:ext>
            </a:extLst>
          </p:cNvPr>
          <p:cNvGrpSpPr/>
          <p:nvPr/>
        </p:nvGrpSpPr>
        <p:grpSpPr>
          <a:xfrm>
            <a:off x="5436380" y="2001043"/>
            <a:ext cx="1981494" cy="1525416"/>
            <a:chOff x="5436380" y="2001043"/>
            <a:chExt cx="1981494" cy="1525416"/>
          </a:xfrm>
        </p:grpSpPr>
        <p:pic>
          <p:nvPicPr>
            <p:cNvPr id="10" name="그림 9" descr="옅은, 그리기이(가) 표시된 사진&#10;&#10;자동 생성된 설명">
              <a:extLst>
                <a:ext uri="{FF2B5EF4-FFF2-40B4-BE49-F238E27FC236}">
                  <a16:creationId xmlns:a16="http://schemas.microsoft.com/office/drawing/2014/main" xmlns="" id="{DBC87960-C1BC-450F-8EE1-4A4A6DDF6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xmlns="" r:id="rId4"/>
                </a:ext>
              </a:extLst>
            </a:blip>
            <a:stretch>
              <a:fillRect/>
            </a:stretch>
          </p:blipFill>
          <p:spPr>
            <a:xfrm>
              <a:off x="5436380" y="2001043"/>
              <a:ext cx="1981494" cy="1525416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907998" y="2569299"/>
              <a:ext cx="103825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network</a:t>
              </a:r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31E59F4D-0268-4B8D-9287-A8E11F22BC18}"/>
              </a:ext>
            </a:extLst>
          </p:cNvPr>
          <p:cNvGrpSpPr/>
          <p:nvPr/>
        </p:nvGrpSpPr>
        <p:grpSpPr>
          <a:xfrm>
            <a:off x="2396756" y="2135724"/>
            <a:ext cx="1356488" cy="1611990"/>
            <a:chOff x="2396756" y="2135724"/>
            <a:chExt cx="1356488" cy="1611990"/>
          </a:xfrm>
        </p:grpSpPr>
        <p:pic>
          <p:nvPicPr>
            <p:cNvPr id="51" name="Picture 3" descr="C:\Users\tj\AppData\Local\Microsoft\Windows\Temporary Internet Files\Content.IE5\H3I7AKZM\computer-310426_640[1]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7" t="3783" r="5938" b="6263"/>
            <a:stretch/>
          </p:blipFill>
          <p:spPr bwMode="auto">
            <a:xfrm>
              <a:off x="2396756" y="2135724"/>
              <a:ext cx="1356488" cy="1236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2586474" y="3378382"/>
              <a:ext cx="810228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victim</a:t>
              </a:r>
              <a:endParaRPr lang="ko-KR" altLang="en-US" dirty="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480114" y="4142850"/>
            <a:ext cx="1961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HTTPS request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548608" y="4142850"/>
            <a:ext cx="1961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 request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95427" y="6138857"/>
            <a:ext cx="1961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ssl</a:t>
            </a:r>
            <a:r>
              <a:rPr lang="en-US" altLang="ko-KR" dirty="0">
                <a:solidFill>
                  <a:srgbClr val="FF0000"/>
                </a:solidFill>
              </a:rPr>
              <a:t> strip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376896" y="2784459"/>
            <a:ext cx="189085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 request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506662" y="1367766"/>
            <a:ext cx="222865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HTTP connection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9CDD320-A270-466B-AB62-460938E90F2A}"/>
              </a:ext>
            </a:extLst>
          </p:cNvPr>
          <p:cNvGrpSpPr/>
          <p:nvPr/>
        </p:nvGrpSpPr>
        <p:grpSpPr>
          <a:xfrm>
            <a:off x="9535033" y="2135724"/>
            <a:ext cx="1238491" cy="1360341"/>
            <a:chOff x="9575128" y="2228729"/>
            <a:chExt cx="1238491" cy="1360341"/>
          </a:xfrm>
        </p:grpSpPr>
        <p:sp>
          <p:nvSpPr>
            <p:cNvPr id="42" name="TextBox 41"/>
            <p:cNvSpPr txBox="1"/>
            <p:nvPr/>
          </p:nvSpPr>
          <p:spPr>
            <a:xfrm>
              <a:off x="9611461" y="3219738"/>
              <a:ext cx="1153126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website</a:t>
              </a:r>
              <a:endParaRPr lang="ko-KR" altLang="en-US" dirty="0"/>
            </a:p>
          </p:txBody>
        </p:sp>
        <p:pic>
          <p:nvPicPr>
            <p:cNvPr id="3" name="그래픽 2" descr="인터넷">
              <a:extLst>
                <a:ext uri="{FF2B5EF4-FFF2-40B4-BE49-F238E27FC236}">
                  <a16:creationId xmlns:a16="http://schemas.microsoft.com/office/drawing/2014/main" xmlns="" id="{F6F49AFB-325D-406E-9AA2-C6CFA2DC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9575128" y="2228729"/>
              <a:ext cx="1238491" cy="1238491"/>
            </a:xfrm>
            <a:prstGeom prst="rect">
              <a:avLst/>
            </a:prstGeom>
          </p:spPr>
        </p:pic>
      </p:grp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xmlns="" id="{304A2CE1-22B3-4802-ADFC-ABD886839245}"/>
              </a:ext>
            </a:extLst>
          </p:cNvPr>
          <p:cNvCxnSpPr>
            <a:cxnSpLocks/>
            <a:stCxn id="43" idx="1"/>
            <a:endCxn id="13316" idx="1"/>
          </p:cNvCxnSpPr>
          <p:nvPr/>
        </p:nvCxnSpPr>
        <p:spPr>
          <a:xfrm rot="10800000" flipH="1" flipV="1">
            <a:off x="5907997" y="2753965"/>
            <a:ext cx="49755" cy="2481336"/>
          </a:xfrm>
          <a:prstGeom prst="curvedConnector3">
            <a:avLst>
              <a:gd name="adj1" fmla="val -1369925"/>
            </a:avLst>
          </a:prstGeom>
          <a:ln w="22225" cap="rnd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xmlns="" id="{E76847FF-A807-41DB-879D-4C04E520D313}"/>
              </a:ext>
            </a:extLst>
          </p:cNvPr>
          <p:cNvCxnSpPr>
            <a:cxnSpLocks/>
            <a:stCxn id="13316" idx="3"/>
            <a:endCxn id="43" idx="3"/>
          </p:cNvCxnSpPr>
          <p:nvPr/>
        </p:nvCxnSpPr>
        <p:spPr>
          <a:xfrm flipH="1" flipV="1">
            <a:off x="6946256" y="2753965"/>
            <a:ext cx="247979" cy="2481336"/>
          </a:xfrm>
          <a:prstGeom prst="curvedConnector3">
            <a:avLst>
              <a:gd name="adj1" fmla="val -237651"/>
            </a:avLst>
          </a:prstGeom>
          <a:ln w="22225" cap="rnd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xmlns="" id="{ED6BB826-D281-4093-8341-FB320CED2331}"/>
              </a:ext>
            </a:extLst>
          </p:cNvPr>
          <p:cNvCxnSpPr>
            <a:cxnSpLocks/>
            <a:stCxn id="3" idx="0"/>
            <a:endCxn id="51" idx="0"/>
          </p:cNvCxnSpPr>
          <p:nvPr/>
        </p:nvCxnSpPr>
        <p:spPr>
          <a:xfrm rot="16200000" flipV="1">
            <a:off x="6614640" y="-1403916"/>
            <a:ext cx="12700" cy="7079279"/>
          </a:xfrm>
          <a:prstGeom prst="curvedConnector3">
            <a:avLst>
              <a:gd name="adj1" fmla="val 6489906"/>
            </a:avLst>
          </a:prstGeom>
          <a:ln w="22225" cap="rnd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2A9EB4AC-2CD0-463C-94F6-E05A5A5FB264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753244" y="2753965"/>
            <a:ext cx="1683136" cy="9786"/>
          </a:xfrm>
          <a:prstGeom prst="straightConnector1">
            <a:avLst/>
          </a:prstGeom>
          <a:ln w="22225" cap="rnd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C267C072-E5C4-4BF9-9D5C-0748797AF723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7417874" y="2754970"/>
            <a:ext cx="2117159" cy="8781"/>
          </a:xfrm>
          <a:prstGeom prst="straightConnector1">
            <a:avLst/>
          </a:prstGeom>
          <a:ln w="22225" cap="rnd">
            <a:solidFill>
              <a:srgbClr val="0000F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C0D51F39-B00A-4FED-8E2F-22FCBED375C3}"/>
              </a:ext>
            </a:extLst>
          </p:cNvPr>
          <p:cNvSpPr txBox="1"/>
          <p:nvPr/>
        </p:nvSpPr>
        <p:spPr>
          <a:xfrm>
            <a:off x="5595427" y="4275762"/>
            <a:ext cx="1961131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arp</a:t>
            </a:r>
            <a:r>
              <a:rPr lang="en-US" altLang="ko-KR" dirty="0">
                <a:solidFill>
                  <a:srgbClr val="FF0000"/>
                </a:solidFill>
              </a:rPr>
              <a:t> spoofing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49" name="그룹 4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53" name="자유형 5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55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5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0216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 err="1"/>
              <a:t>sslstrip</a:t>
            </a:r>
            <a:r>
              <a:rPr lang="en-US" altLang="ko-KR" dirty="0"/>
              <a:t> </a:t>
            </a:r>
            <a:r>
              <a:rPr lang="ko-KR" altLang="en-US" dirty="0"/>
              <a:t>공격 실행 전</a:t>
            </a:r>
            <a:r>
              <a:rPr lang="en-US" altLang="ko-KR" dirty="0"/>
              <a:t>) https://www.apple.com </a:t>
            </a:r>
            <a:r>
              <a:rPr lang="ko-KR" altLang="en-US" dirty="0"/>
              <a:t>접속 시 → </a:t>
            </a:r>
            <a:r>
              <a:rPr lang="en-US" altLang="ko-KR" dirty="0"/>
              <a:t>https </a:t>
            </a:r>
            <a:r>
              <a:rPr lang="ko-KR" altLang="en-US" dirty="0"/>
              <a:t>정상 접속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win2008 )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761317" y="1144714"/>
            <a:ext cx="6633884" cy="4975413"/>
            <a:chOff x="3761317" y="1144714"/>
            <a:chExt cx="6633884" cy="4975413"/>
          </a:xfrm>
        </p:grpSpPr>
        <p:pic>
          <p:nvPicPr>
            <p:cNvPr id="23" name="Picture 2" descr="C:\Users\tj\Pictures\vm_screen_shot\win2008-2019-11-28-21-00-0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7" y="1144714"/>
              <a:ext cx="6633884" cy="49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9537" y="2022364"/>
              <a:ext cx="4297444" cy="54093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4302405" y="1457822"/>
              <a:ext cx="627132" cy="564542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6777812" y="1436701"/>
              <a:ext cx="2449169" cy="585663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30" name="그룹 29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2" name="자유형 31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3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31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4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164391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ko-KR" altLang="en-US" dirty="0"/>
              <a:t>사전 작업으로 </a:t>
            </a:r>
            <a:r>
              <a:rPr lang="en-US" altLang="ko-KR" dirty="0"/>
              <a:t>IP Forwarding </a:t>
            </a:r>
            <a:r>
              <a:rPr lang="ko-KR" altLang="en-US" dirty="0"/>
              <a:t>설정이 되어있어야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pic>
        <p:nvPicPr>
          <p:cNvPr id="24" name="Picture 2" descr="C:\Users\tj\Pictures\vm_screen_shot\kali-2019-11-28-22-09-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16" y="1144714"/>
            <a:ext cx="6633884" cy="497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8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67741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Kali</a:t>
            </a:r>
            <a:r>
              <a:rPr lang="ko-KR" altLang="en-US" dirty="0"/>
              <a:t>의 </a:t>
            </a:r>
            <a:r>
              <a:rPr lang="en-US" altLang="ko-KR" dirty="0"/>
              <a:t>REDIRECT </a:t>
            </a:r>
            <a:r>
              <a:rPr lang="ko-KR" altLang="en-US" dirty="0"/>
              <a:t>를 원하는 임의 포트</a:t>
            </a:r>
            <a:r>
              <a:rPr lang="en-US" altLang="ko-KR" dirty="0"/>
              <a:t>(7080)</a:t>
            </a:r>
            <a:r>
              <a:rPr lang="ko-KR" altLang="en-US" dirty="0"/>
              <a:t>으로 바꿔주고 </a:t>
            </a:r>
            <a:r>
              <a:rPr lang="en-US" altLang="ko-KR" dirty="0" err="1"/>
              <a:t>iptables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61317" y="1144714"/>
            <a:ext cx="6633883" cy="4975413"/>
            <a:chOff x="3761317" y="1144714"/>
            <a:chExt cx="6633883" cy="4975413"/>
          </a:xfrm>
        </p:grpSpPr>
        <p:pic>
          <p:nvPicPr>
            <p:cNvPr id="22" name="Picture 2" descr="C:\Users\tj\Pictures\vm_screen_shot\kali-2019-11-28-20-18-40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7" y="1144714"/>
              <a:ext cx="6633883" cy="49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668666" y="2051637"/>
              <a:ext cx="1675119" cy="176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4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5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48527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3761317" y="585959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ARP Spoofing </a:t>
            </a:r>
            <a:r>
              <a:rPr lang="ko-KR" altLang="en-US" dirty="0"/>
              <a:t>실시 </a:t>
            </a:r>
            <a:r>
              <a:rPr lang="en-US" altLang="ko-KR" dirty="0"/>
              <a:t>(firewall </a:t>
            </a:r>
            <a:r>
              <a:rPr lang="ko-KR" altLang="en-US" dirty="0"/>
              <a:t>← </a:t>
            </a:r>
            <a:r>
              <a:rPr lang="en-US" altLang="ko-KR" dirty="0"/>
              <a:t>kali</a:t>
            </a:r>
            <a:r>
              <a:rPr lang="ko-KR" altLang="en-US" dirty="0"/>
              <a:t> → </a:t>
            </a:r>
            <a:r>
              <a:rPr lang="en-US" altLang="ko-KR" dirty="0"/>
              <a:t>win2008)</a:t>
            </a:r>
          </a:p>
          <a:p>
            <a:pPr fontAlgn="base"/>
            <a:r>
              <a:rPr lang="en-US" altLang="ko-KR" dirty="0">
                <a:solidFill>
                  <a:srgbClr val="0000FF"/>
                </a:solidFill>
              </a:rPr>
              <a:t>                     192.168.20.100       192.168.20.201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pic>
        <p:nvPicPr>
          <p:cNvPr id="23" name="Picture 2" descr="C:\Users\tj\Pictures\vm_screen_shot\kali-2019-11-28-20-25-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11"/>
          <a:stretch/>
        </p:blipFill>
        <p:spPr bwMode="auto">
          <a:xfrm>
            <a:off x="3761316" y="1144713"/>
            <a:ext cx="6648978" cy="1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C:\Users\tj\Pictures\vm_screen_shot\kali-2019-11-28-20-26-1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43"/>
          <a:stretch/>
        </p:blipFill>
        <p:spPr bwMode="auto">
          <a:xfrm>
            <a:off x="3761316" y="3749602"/>
            <a:ext cx="6633884" cy="147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7" name="자유형 26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8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9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28853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99057" y="105833"/>
            <a:ext cx="2584361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4300" b="1" kern="0" dirty="0">
                <a:solidFill>
                  <a:schemeClr val="bg1"/>
                </a:solidFill>
                <a:latin typeface="+mn-ea"/>
              </a:rPr>
              <a:t>발표 순서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806969" y="2103326"/>
            <a:ext cx="2045414" cy="2652101"/>
            <a:chOff x="806969" y="2103326"/>
            <a:chExt cx="2045414" cy="2652101"/>
          </a:xfrm>
        </p:grpSpPr>
        <p:grpSp>
          <p:nvGrpSpPr>
            <p:cNvPr id="12" name="그룹 11"/>
            <p:cNvGrpSpPr/>
            <p:nvPr/>
          </p:nvGrpSpPr>
          <p:grpSpPr>
            <a:xfrm>
              <a:off x="806969" y="2313615"/>
              <a:ext cx="2045414" cy="2441812"/>
              <a:chOff x="2261118" y="2212520"/>
              <a:chExt cx="4814595" cy="5747657"/>
            </a:xfrm>
          </p:grpSpPr>
          <p:sp>
            <p:nvSpPr>
              <p:cNvPr id="10" name="자유형 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1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2200" dirty="0">
                    <a:solidFill>
                      <a:srgbClr val="000000"/>
                    </a:solidFill>
                    <a:latin typeface="+mn-ea"/>
                  </a:rPr>
                  <a:t>임병규</a:t>
                </a:r>
              </a:p>
            </p:txBody>
          </p:sp>
        </p:grpSp>
        <p:sp>
          <p:nvSpPr>
            <p:cNvPr id="13" name="자유형: 도형 12"/>
            <p:cNvSpPr/>
            <p:nvPr/>
          </p:nvSpPr>
          <p:spPr>
            <a:xfrm rot="19249572">
              <a:off x="1475965" y="2103326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01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582584" y="2103326"/>
            <a:ext cx="2045414" cy="2652101"/>
            <a:chOff x="3582584" y="2103326"/>
            <a:chExt cx="2045414" cy="2652101"/>
          </a:xfrm>
        </p:grpSpPr>
        <p:grpSp>
          <p:nvGrpSpPr>
            <p:cNvPr id="15" name="그룹 14"/>
            <p:cNvGrpSpPr/>
            <p:nvPr/>
          </p:nvGrpSpPr>
          <p:grpSpPr>
            <a:xfrm>
              <a:off x="3582584" y="2313615"/>
              <a:ext cx="2045414" cy="2441812"/>
              <a:chOff x="2261118" y="2212520"/>
              <a:chExt cx="4814595" cy="5747657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7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69D8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None/>
                  <a:defRPr/>
                </a:pPr>
                <a:r>
                  <a:rPr lang="ko-KR" altLang="en-US" sz="2200" dirty="0">
                    <a:solidFill>
                      <a:schemeClr val="tx1"/>
                    </a:solidFill>
                    <a:latin typeface="+mn-ea"/>
                  </a:rPr>
                  <a:t>김형식</a:t>
                </a:r>
              </a:p>
            </p:txBody>
          </p:sp>
        </p:grpSp>
        <p:sp>
          <p:nvSpPr>
            <p:cNvPr id="18" name="자유형: 도형 12"/>
            <p:cNvSpPr/>
            <p:nvPr/>
          </p:nvSpPr>
          <p:spPr>
            <a:xfrm rot="19249572">
              <a:off x="4251580" y="2103326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02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358199" y="2103326"/>
            <a:ext cx="2045414" cy="2652101"/>
            <a:chOff x="6358199" y="2103326"/>
            <a:chExt cx="2045414" cy="2652101"/>
          </a:xfrm>
        </p:grpSpPr>
        <p:grpSp>
          <p:nvGrpSpPr>
            <p:cNvPr id="20" name="그룹 19"/>
            <p:cNvGrpSpPr/>
            <p:nvPr/>
          </p:nvGrpSpPr>
          <p:grpSpPr>
            <a:xfrm>
              <a:off x="6358199" y="2313615"/>
              <a:ext cx="2045414" cy="2441812"/>
              <a:chOff x="2261118" y="2212520"/>
              <a:chExt cx="4814595" cy="5747657"/>
            </a:xfrm>
          </p:grpSpPr>
          <p:sp>
            <p:nvSpPr>
              <p:cNvPr id="21" name="자유형 2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2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None/>
                  <a:defRPr/>
                </a:pPr>
                <a:r>
                  <a:rPr lang="ko-KR" altLang="en-US" sz="2200" dirty="0">
                    <a:solidFill>
                      <a:srgbClr val="000000"/>
                    </a:solidFill>
                    <a:latin typeface="+mn-ea"/>
                  </a:rPr>
                  <a:t>유정호</a:t>
                </a:r>
              </a:p>
            </p:txBody>
          </p:sp>
        </p:grpSp>
        <p:sp>
          <p:nvSpPr>
            <p:cNvPr id="23" name="자유형: 도형 12"/>
            <p:cNvSpPr/>
            <p:nvPr/>
          </p:nvSpPr>
          <p:spPr>
            <a:xfrm rot="19249572">
              <a:off x="7027195" y="2103326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03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9133814" y="2103326"/>
            <a:ext cx="2045414" cy="2652101"/>
            <a:chOff x="9133814" y="2103326"/>
            <a:chExt cx="2045414" cy="2652101"/>
          </a:xfrm>
        </p:grpSpPr>
        <p:grpSp>
          <p:nvGrpSpPr>
            <p:cNvPr id="25" name="그룹 24"/>
            <p:cNvGrpSpPr/>
            <p:nvPr/>
          </p:nvGrpSpPr>
          <p:grpSpPr>
            <a:xfrm>
              <a:off x="9133814" y="2313615"/>
              <a:ext cx="2045414" cy="2441812"/>
              <a:chOff x="2261118" y="2212520"/>
              <a:chExt cx="4814595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srgbClr val="FDF1A8"/>
                  </a:solidFill>
                  <a:latin typeface="+mn-ea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DF1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None/>
                  <a:defRPr/>
                </a:pPr>
                <a:r>
                  <a:rPr lang="ko-KR" altLang="en-US" sz="2200" dirty="0">
                    <a:solidFill>
                      <a:srgbClr val="000000"/>
                    </a:solidFill>
                    <a:latin typeface="+mn-ea"/>
                  </a:rPr>
                  <a:t>오성택</a:t>
                </a:r>
              </a:p>
            </p:txBody>
          </p:sp>
        </p:grpSp>
        <p:sp>
          <p:nvSpPr>
            <p:cNvPr id="28" name="자유형: 도형 12"/>
            <p:cNvSpPr/>
            <p:nvPr/>
          </p:nvSpPr>
          <p:spPr>
            <a:xfrm rot="19249572">
              <a:off x="9802810" y="2103326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04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727927" y="5026248"/>
            <a:ext cx="222653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ko-KR" altLang="en-US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rgbClr val="44546A">
                    <a:lumMod val="75000"/>
                  </a:srgbClr>
                </a:solidFill>
                <a:latin typeface="+mn-ea"/>
              </a:rPr>
              <a:t>SlowHTTPTest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en-US" altLang="ko-KR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err="1">
                <a:solidFill>
                  <a:srgbClr val="44546A">
                    <a:lumMod val="75000"/>
                  </a:srgbClr>
                </a:solidFill>
                <a:latin typeface="+mn-ea"/>
              </a:rPr>
              <a:t>sslstrip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03543" y="5034822"/>
            <a:ext cx="222653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ko-KR" altLang="en-US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crunch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en-US" altLang="ko-KR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bettercap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279158" y="5026247"/>
            <a:ext cx="222653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ko-KR" altLang="en-US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err="1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ophcrack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en-US" altLang="ko-KR" sz="2100" dirty="0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mdk3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054771" y="5012659"/>
            <a:ext cx="222653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ko-KR" altLang="en-US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John The 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Ripper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  <a:p>
            <a:pPr marL="214200" indent="-214200">
              <a:lnSpc>
                <a:spcPct val="150000"/>
              </a:lnSpc>
              <a:buClr>
                <a:srgbClr val="44546A">
                  <a:lumMod val="75000"/>
                </a:srgbClr>
              </a:buClr>
              <a:buFont typeface="Arial"/>
              <a:buChar char="•"/>
              <a:defRPr/>
            </a:pPr>
            <a:r>
              <a:rPr lang="en-US" altLang="ko-KR" sz="2100" dirty="0">
                <a:solidFill>
                  <a:srgbClr val="44546A">
                    <a:lumMod val="75000"/>
                  </a:srgbClr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44546A">
                    <a:lumMod val="75000"/>
                  </a:srgbClr>
                </a:solidFill>
                <a:latin typeface="+mn-ea"/>
              </a:rPr>
              <a:t>Johnny</a:t>
            </a:r>
            <a:endParaRPr lang="en-US" altLang="ko-KR" sz="1600" b="1" dirty="0">
              <a:solidFill>
                <a:srgbClr val="44546A">
                  <a:lumMod val="75000"/>
                </a:srgbClr>
              </a:solidFill>
              <a:latin typeface="+mn-ea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2" animBg="1"/>
      <p:bldP spid="32" grpId="4" animBg="1"/>
      <p:bldP spid="33" grpId="6" animBg="1"/>
      <p:bldP spid="14" grpId="1" animBg="1"/>
      <p:bldP spid="35" grpId="0" animBg="1"/>
      <p:bldP spid="37" grpId="0" animBg="1"/>
      <p:bldP spid="3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7" name="Shape 388"/>
          <p:cNvSpPr/>
          <p:nvPr/>
        </p:nvSpPr>
        <p:spPr>
          <a:xfrm>
            <a:off x="3761317" y="2135724"/>
            <a:ext cx="8430682" cy="4722276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endParaRPr lang="en-US" altLang="ko-KR" b="1" dirty="0">
              <a:solidFill>
                <a:srgbClr val="FF0000"/>
              </a:solidFill>
            </a:endParaRPr>
          </a:p>
          <a:p>
            <a:pPr fontAlgn="base"/>
            <a:endParaRPr lang="en-US" altLang="ko-KR" b="1" dirty="0">
              <a:solidFill>
                <a:srgbClr val="FF0000"/>
              </a:solidFill>
            </a:endParaRPr>
          </a:p>
          <a:p>
            <a:pPr fontAlgn="base"/>
            <a:endParaRPr lang="en-US" altLang="ko-KR" b="1" dirty="0">
              <a:solidFill>
                <a:srgbClr val="FF0000"/>
              </a:solidFill>
            </a:endParaRPr>
          </a:p>
          <a:p>
            <a:pPr fontAlgn="base"/>
            <a:r>
              <a:rPr lang="en-US" altLang="ko-KR" b="1" dirty="0" err="1">
                <a:solidFill>
                  <a:srgbClr val="FF0000"/>
                </a:solidFill>
              </a:rPr>
              <a:t>root@kali</a:t>
            </a:r>
            <a:r>
              <a:rPr lang="en-US" altLang="ko-KR" b="1" dirty="0"/>
              <a:t> : </a:t>
            </a:r>
            <a:r>
              <a:rPr lang="en-US" altLang="ko-KR" b="1" dirty="0" err="1"/>
              <a:t>sslstrip</a:t>
            </a:r>
            <a:r>
              <a:rPr lang="en-US" altLang="ko-KR" b="1" dirty="0"/>
              <a:t> –w /test/ssltest.log –l 7080 -a</a:t>
            </a:r>
          </a:p>
          <a:p>
            <a:pPr fontAlgn="base"/>
            <a:endParaRPr lang="en-US" altLang="ko-KR" b="1" dirty="0"/>
          </a:p>
          <a:p>
            <a:pPr fontAlgn="base"/>
            <a:r>
              <a:rPr lang="en-US" altLang="ko-KR" dirty="0">
                <a:latin typeface="+mn-ea"/>
              </a:rPr>
              <a:t>-w : </a:t>
            </a:r>
            <a:r>
              <a:rPr lang="ko-KR" altLang="en-US" dirty="0">
                <a:latin typeface="+mn-ea"/>
              </a:rPr>
              <a:t>통신 포트의 로그를 해당 위치에 저장</a:t>
            </a:r>
            <a:endParaRPr lang="en-US" altLang="ko-KR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r>
              <a:rPr lang="en-US" altLang="ko-KR" dirty="0">
                <a:latin typeface="+mn-ea"/>
              </a:rPr>
              <a:t>-l : listening port </a:t>
            </a:r>
            <a:r>
              <a:rPr lang="ko-KR" altLang="en-US" dirty="0">
                <a:latin typeface="+mn-ea"/>
              </a:rPr>
              <a:t>지정</a:t>
            </a:r>
            <a:endParaRPr lang="en-US" altLang="ko-KR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r>
              <a:rPr lang="en-US" altLang="ko-KR" dirty="0">
                <a:latin typeface="+mn-ea"/>
              </a:rPr>
              <a:t>-a :</a:t>
            </a:r>
            <a:r>
              <a:rPr lang="ko-KR" altLang="en-US" dirty="0">
                <a:latin typeface="+mn-ea"/>
              </a:rPr>
              <a:t>서버와의 모든 </a:t>
            </a:r>
            <a:r>
              <a:rPr lang="en-US" altLang="ko-KR" dirty="0">
                <a:latin typeface="+mn-ea"/>
              </a:rPr>
              <a:t>SSL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HTTP </a:t>
            </a:r>
            <a:r>
              <a:rPr lang="ko-KR" altLang="en-US" dirty="0" err="1">
                <a:latin typeface="+mn-ea"/>
              </a:rPr>
              <a:t>트래픽을</a:t>
            </a:r>
            <a:r>
              <a:rPr lang="ko-KR" altLang="en-US" dirty="0">
                <a:latin typeface="+mn-ea"/>
              </a:rPr>
              <a:t> 기록</a:t>
            </a:r>
            <a:endParaRPr lang="en-US" altLang="ko-KR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endParaRPr lang="en-US" altLang="ko-KR" dirty="0"/>
          </a:p>
        </p:txBody>
      </p:sp>
      <p:pic>
        <p:nvPicPr>
          <p:cNvPr id="22" name="Picture 2" descr="C:\Users\tj\Pictures\vm_screen_shot\kali-2019-11-28-20-31-2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43"/>
          <a:stretch/>
        </p:blipFill>
        <p:spPr bwMode="auto">
          <a:xfrm>
            <a:off x="3761317" y="1144714"/>
            <a:ext cx="6633885" cy="147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5" name="자유형 24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6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8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28853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win2008 )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761317" y="1144714"/>
            <a:ext cx="6633883" cy="4975413"/>
            <a:chOff x="3761317" y="1144714"/>
            <a:chExt cx="6633883" cy="4975413"/>
          </a:xfrm>
        </p:grpSpPr>
        <p:pic>
          <p:nvPicPr>
            <p:cNvPr id="24" name="Picture 2" descr="C:\Users\tj\Pictures\vm_screen_shot\win2008-2019-11-28-21-00-39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7" y="1144714"/>
              <a:ext cx="6633883" cy="49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59"/>
            <a:stretch/>
          </p:blipFill>
          <p:spPr bwMode="auto">
            <a:xfrm>
              <a:off x="4873878" y="2023166"/>
              <a:ext cx="4353103" cy="54013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26" name="직선 연결선 25"/>
            <p:cNvCxnSpPr/>
            <p:nvPr/>
          </p:nvCxnSpPr>
          <p:spPr>
            <a:xfrm>
              <a:off x="4302405" y="1457822"/>
              <a:ext cx="571473" cy="564542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777812" y="1436701"/>
              <a:ext cx="2449169" cy="585663"/>
            </a:xfrm>
            <a:prstGeom prst="line">
              <a:avLst/>
            </a:prstGeom>
            <a:ln w="28575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 err="1"/>
              <a:t>sslstrip</a:t>
            </a:r>
            <a:r>
              <a:rPr lang="en-US" altLang="ko-KR" dirty="0"/>
              <a:t> </a:t>
            </a:r>
            <a:r>
              <a:rPr lang="ko-KR" altLang="en-US" dirty="0"/>
              <a:t>공격 실행 후</a:t>
            </a:r>
            <a:r>
              <a:rPr lang="en-US" altLang="ko-KR" dirty="0"/>
              <a:t>) https://www.apple.com </a:t>
            </a:r>
            <a:r>
              <a:rPr lang="ko-KR" altLang="en-US" dirty="0"/>
              <a:t>접속 시 → </a:t>
            </a:r>
            <a:r>
              <a:rPr lang="en-US" altLang="ko-KR" dirty="0"/>
              <a:t>http </a:t>
            </a:r>
            <a:r>
              <a:rPr lang="ko-KR" altLang="en-US" dirty="0"/>
              <a:t>접속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0" name="자유형 2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1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2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345560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win2008 )</a:t>
            </a:r>
          </a:p>
        </p:txBody>
      </p:sp>
      <p:sp>
        <p:nvSpPr>
          <p:cNvPr id="29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http://www.facebook.com </a:t>
            </a:r>
            <a:r>
              <a:rPr lang="ko-KR" altLang="en-US" dirty="0"/>
              <a:t>접속 후 로그인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3761317" y="1144714"/>
            <a:ext cx="6633883" cy="4975413"/>
            <a:chOff x="3761317" y="1144714"/>
            <a:chExt cx="6633883" cy="4975413"/>
          </a:xfrm>
        </p:grpSpPr>
        <p:pic>
          <p:nvPicPr>
            <p:cNvPr id="22" name="Picture 4" descr="C:\Users\tj\Pictures\vm_screen_shot\win2008-2019-11-27-16-46-5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7" y="1144714"/>
              <a:ext cx="6633883" cy="49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Shape 388"/>
            <p:cNvSpPr/>
            <p:nvPr/>
          </p:nvSpPr>
          <p:spPr>
            <a:xfrm>
              <a:off x="6086224" y="3174886"/>
              <a:ext cx="1200296" cy="363276"/>
            </a:xfrm>
            <a:prstGeom prst="rect">
              <a:avLst/>
            </a:prstGeom>
            <a:ln w="3175">
              <a:miter/>
            </a:ln>
          </p:spPr>
          <p:txBody>
            <a:bodyPr lIns="38100" tIns="38100" rIns="38100" bIns="38100">
              <a:normAutofit/>
            </a:bodyPr>
            <a:lstStyle/>
            <a:p>
              <a:pPr fontAlgn="base"/>
              <a:r>
                <a:rPr lang="en-US" altLang="ko-KR" b="1" dirty="0" err="1">
                  <a:solidFill>
                    <a:srgbClr val="FF0000"/>
                  </a:solidFill>
                </a:rPr>
                <a:t>soldesk</a:t>
              </a:r>
              <a:endParaRPr lang="en-US" altLang="ko-KR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Shape 388"/>
            <p:cNvSpPr/>
            <p:nvPr/>
          </p:nvSpPr>
          <p:spPr>
            <a:xfrm>
              <a:off x="6086224" y="3631094"/>
              <a:ext cx="1383176" cy="363276"/>
            </a:xfrm>
            <a:prstGeom prst="rect">
              <a:avLst/>
            </a:prstGeom>
            <a:ln w="3175">
              <a:miter/>
            </a:ln>
          </p:spPr>
          <p:txBody>
            <a:bodyPr lIns="38100" tIns="38100" rIns="38100" bIns="38100">
              <a:normAutofit/>
            </a:bodyPr>
            <a:lstStyle/>
            <a:p>
              <a:pPr fontAlgn="base"/>
              <a:r>
                <a:rPr lang="en-US" altLang="ko-KR" b="1" dirty="0">
                  <a:solidFill>
                    <a:srgbClr val="FF0000"/>
                  </a:solidFill>
                </a:rPr>
                <a:t>123456789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8" name="자유형 27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0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31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17707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12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kali )</a:t>
            </a:r>
          </a:p>
        </p:txBody>
      </p:sp>
      <p:sp>
        <p:nvSpPr>
          <p:cNvPr id="29" name="Shape 388"/>
          <p:cNvSpPr/>
          <p:nvPr/>
        </p:nvSpPr>
        <p:spPr>
          <a:xfrm>
            <a:off x="3761316" y="6131447"/>
            <a:ext cx="8430683" cy="72655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/test/ssltest.log</a:t>
            </a:r>
            <a:r>
              <a:rPr lang="ko-KR" altLang="en-US" dirty="0"/>
              <a:t>에 </a:t>
            </a:r>
            <a:r>
              <a:rPr lang="en-US" altLang="ko-KR" dirty="0" err="1"/>
              <a:t>facebook</a:t>
            </a:r>
            <a:r>
              <a:rPr lang="en-US" altLang="ko-KR" dirty="0"/>
              <a:t> </a:t>
            </a:r>
            <a:r>
              <a:rPr lang="ko-KR" altLang="en-US" dirty="0"/>
              <a:t>로그인 로그 기록이 남는다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7AC1D7E-711B-4A98-BAF9-DEAB10633CFD}"/>
              </a:ext>
            </a:extLst>
          </p:cNvPr>
          <p:cNvGrpSpPr/>
          <p:nvPr/>
        </p:nvGrpSpPr>
        <p:grpSpPr>
          <a:xfrm>
            <a:off x="3761316" y="1144714"/>
            <a:ext cx="6633884" cy="4975413"/>
            <a:chOff x="3761316" y="1144714"/>
            <a:chExt cx="6633884" cy="4975413"/>
          </a:xfrm>
        </p:grpSpPr>
        <p:pic>
          <p:nvPicPr>
            <p:cNvPr id="24" name="Picture 2" descr="C:\Users\tj\Pictures\vm_screen_shot\kali-2019-11-28-21-16-5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6" y="1144714"/>
              <a:ext cx="6633884" cy="4975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xmlns="" id="{419F94B6-32CC-41BD-ACD8-A72D6BCAC862}"/>
                </a:ext>
              </a:extLst>
            </p:cNvPr>
            <p:cNvCxnSpPr>
              <a:cxnSpLocks/>
            </p:cNvCxnSpPr>
            <p:nvPr/>
          </p:nvCxnSpPr>
          <p:spPr>
            <a:xfrm>
              <a:off x="5301842" y="2292833"/>
              <a:ext cx="1988191" cy="0"/>
            </a:xfrm>
            <a:prstGeom prst="line">
              <a:avLst/>
            </a:prstGeom>
            <a:ln w="22225" cap="rnd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 err="1" smtClean="0">
                    <a:latin typeface="+mn-ea"/>
                  </a:rPr>
                  <a:t>sslstrip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8" name="Shape 391"/>
          <p:cNvSpPr/>
          <p:nvPr/>
        </p:nvSpPr>
        <p:spPr>
          <a:xfrm>
            <a:off x="3536579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850621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 err="1"/>
              <a:t>slowHTTPTest</a:t>
            </a:r>
            <a:endParaRPr lang="en-US" altLang="ko-KR" dirty="0"/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hlinkClick r:id="rId2"/>
              </a:rPr>
              <a:t>https://blog.naver.com/is_king/221629346522</a:t>
            </a:r>
            <a:endParaRPr lang="en-US" altLang="ko-KR" dirty="0"/>
          </a:p>
          <a:p>
            <a:pPr marL="285750" indent="-285750" fontAlgn="base">
              <a:buFontTx/>
              <a:buChar char="-"/>
            </a:pPr>
            <a:endParaRPr lang="en-US" altLang="ko-KR" dirty="0"/>
          </a:p>
          <a:p>
            <a:pPr fontAlgn="base"/>
            <a:r>
              <a:rPr lang="en-US" altLang="ko-KR" dirty="0" err="1"/>
              <a:t>sslstrip</a:t>
            </a:r>
            <a:endParaRPr lang="en-US" altLang="ko-KR" dirty="0"/>
          </a:p>
          <a:p>
            <a:pPr marL="285750" indent="-285750" fontAlgn="base">
              <a:buFontTx/>
              <a:buChar char="-"/>
            </a:pPr>
            <a:r>
              <a:rPr lang="en-US" altLang="ko-KR" dirty="0">
                <a:hlinkClick r:id="rId3"/>
              </a:rPr>
              <a:t>https://blog.naver.com/brostone35/221622782619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>
                <a:latin typeface="+mn-ea"/>
                <a:cs typeface="Calibri"/>
              </a:rPr>
              <a:t>참고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8" name="자유형 27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9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ko-KR" altLang="en-US" sz="2200" b="1" dirty="0" smtClean="0">
                    <a:latin typeface="+mn-ea"/>
                  </a:rPr>
                  <a:t>참</a:t>
                </a:r>
                <a:r>
                  <a:rPr lang="ko-KR" altLang="en-US" sz="2200" b="1" dirty="0">
                    <a:latin typeface="+mn-ea"/>
                  </a:rPr>
                  <a:t>고</a:t>
                </a:r>
                <a:endParaRPr lang="en-US" altLang="ko-KR" sz="2200" b="1" dirty="0">
                  <a:latin typeface="+mn-ea"/>
                </a:endParaRPr>
              </a:p>
            </p:txBody>
          </p:sp>
        </p:grpSp>
        <p:sp>
          <p:nvSpPr>
            <p:cNvPr id="27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03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22645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1170" y="105833"/>
            <a:ext cx="1569661" cy="635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>
                <a:solidFill>
                  <a:srgbClr val="FFFFFF"/>
                </a:solidFill>
                <a:latin typeface="+mn-ea"/>
              </a:rPr>
              <a:t>김형식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639703" y="2717707"/>
            <a:ext cx="2795871" cy="3249991"/>
            <a:chOff x="2261118" y="2212519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19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>
                  <a:solidFill>
                    <a:schemeClr val="tx1"/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18" name="자유형: 도형 12"/>
          <p:cNvSpPr/>
          <p:nvPr/>
        </p:nvSpPr>
        <p:spPr>
          <a:xfrm rot="19249572">
            <a:off x="3597337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500092" y="2679220"/>
            <a:ext cx="2786243" cy="3307721"/>
            <a:chOff x="2261118" y="2212521"/>
            <a:chExt cx="4814593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4" y="2212521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>
                  <a:solidFill>
                    <a:schemeClr val="tx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3" name="자유형: 도형 12"/>
          <p:cNvSpPr/>
          <p:nvPr/>
        </p:nvSpPr>
        <p:spPr>
          <a:xfrm rot="19249572">
            <a:off x="7498634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34666" y="1245109"/>
            <a:ext cx="2967365" cy="65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2500" b="1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20998" y="3061335"/>
            <a:ext cx="223212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+mn-ea"/>
              </a:rPr>
              <a:t>  Password Attacks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5545" y="229947"/>
            <a:ext cx="384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808" y="229947"/>
            <a:ext cx="452197" cy="481060"/>
          </a:xfrm>
          <a:prstGeom prst="ellipse">
            <a:avLst/>
          </a:prstGeom>
          <a:solidFill>
            <a:srgbClr val="50296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+mn-ea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9102" y="3061335"/>
            <a:ext cx="2232126" cy="36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+mn-ea"/>
              </a:rPr>
              <a:t>sniffing &amp; spoofing</a:t>
            </a:r>
          </a:p>
        </p:txBody>
      </p:sp>
    </p:spTree>
    <p:extLst>
      <p:ext uri="{BB962C8B-B14F-4D97-AF65-F5344CB8AC3E}">
        <p14:creationId xmlns:p14="http://schemas.microsoft.com/office/powerpoint/2010/main" val="2698383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326267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 표준 문자 집합 또는 지정한 문자 집합을 이용한 단어 목록 생성 툴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 특수 문자 </a:t>
            </a:r>
            <a:r>
              <a:rPr lang="en-US" altLang="ko-KR"/>
              <a:t>,</a:t>
            </a:r>
            <a:r>
              <a:rPr lang="ko-KR" altLang="en-US"/>
              <a:t> 유니코드 지원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 칼리 기본 내장 툴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 무차별 대입 공격과 연동되어 사용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>
                <a:latin typeface="+mn-ea"/>
                <a:cs typeface="Calibri"/>
              </a:rPr>
              <a:t>개요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l="1240" t="5160" r="1710" b="2440"/>
          <a:stretch>
            <a:fillRect/>
          </a:stretch>
        </p:blipFill>
        <p:spPr>
          <a:xfrm rot="21371382">
            <a:off x="6501473" y="3226565"/>
            <a:ext cx="5073556" cy="2794065"/>
          </a:xfrm>
          <a:custGeom>
            <a:avLst/>
            <a:gdLst>
              <a:gd name="connsiteX0" fmla="*/ 549635 w 5254871"/>
              <a:gd name="connsiteY0" fmla="*/ 618 h 2878190"/>
              <a:gd name="connsiteX1" fmla="*/ 5254408 w 5254871"/>
              <a:gd name="connsiteY1" fmla="*/ 760694 h 2878190"/>
              <a:gd name="connsiteX2" fmla="*/ 5023499 w 5254871"/>
              <a:gd name="connsiteY2" fmla="*/ 2877361 h 2878190"/>
              <a:gd name="connsiteX3" fmla="*/ 1226 w 5254871"/>
              <a:gd name="connsiteY3" fmla="*/ 1972968 h 2878190"/>
              <a:gd name="connsiteX4" fmla="*/ 549635 w 5254871"/>
              <a:gd name="connsiteY4" fmla="*/ 618 h 287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3629" h="3195285">
                <a:moveTo>
                  <a:pt x="504908" y="0"/>
                </a:moveTo>
                <a:lnTo>
                  <a:pt x="0" y="2149839"/>
                </a:lnTo>
                <a:lnTo>
                  <a:pt x="5073429" y="3195285"/>
                </a:lnTo>
                <a:lnTo>
                  <a:pt x="5283630" y="1031007"/>
                </a:lnTo>
                <a:lnTo>
                  <a:pt x="5230040" y="848624"/>
                </a:lnTo>
                <a:lnTo>
                  <a:pt x="504908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71317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257040" indent="-25704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Consolas"/>
              </a:rPr>
              <a:t>명령어 형식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Consolas"/>
              </a:rPr>
              <a:t>crunch  [min-len]  [max-len]  [charset-string]  [options]</a:t>
            </a:r>
          </a:p>
          <a:p>
            <a:pPr>
              <a:lnSpc>
                <a:spcPct val="150000"/>
              </a:lnSpc>
              <a:defRPr/>
            </a:pPr>
            <a:endParaRPr lang="en-US" altLang="ko-KR">
              <a:latin typeface="Consolas"/>
            </a:endParaRPr>
          </a:p>
          <a:p>
            <a:pPr marL="257040" indent="-257040">
              <a:lnSpc>
                <a:spcPct val="150000"/>
              </a:lnSpc>
              <a:buFont typeface="Wingdings"/>
              <a:buChar char="§"/>
              <a:defRPr/>
            </a:pPr>
            <a:r>
              <a:rPr lang="ko-KR" altLang="en-US">
                <a:latin typeface="Consolas"/>
              </a:rPr>
              <a:t>옵션</a:t>
            </a:r>
          </a:p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latin typeface="Consolas"/>
              </a:rPr>
              <a:t>-f : </a:t>
            </a:r>
            <a:r>
              <a:rPr lang="ko-KR" altLang="en-US">
                <a:latin typeface="Consolas"/>
              </a:rPr>
              <a:t>문자 집합이 지정된 파일</a:t>
            </a:r>
          </a:p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latin typeface="Consolas"/>
              </a:rPr>
              <a:t>-o</a:t>
            </a:r>
            <a:r>
              <a:rPr lang="ko-KR" altLang="en-US">
                <a:latin typeface="Consolas"/>
              </a:rPr>
              <a:t> </a:t>
            </a:r>
            <a:r>
              <a:rPr lang="en-US" altLang="ko-KR">
                <a:latin typeface="Consolas"/>
              </a:rPr>
              <a:t>:</a:t>
            </a:r>
            <a:r>
              <a:rPr lang="ko-KR" altLang="en-US">
                <a:latin typeface="Consolas"/>
              </a:rPr>
              <a:t> 명령어 결과를 파일로 출력</a:t>
            </a:r>
          </a:p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latin typeface="Consolas"/>
              </a:rPr>
              <a:t>-d : </a:t>
            </a:r>
            <a:r>
              <a:rPr lang="ko-KR" altLang="en-US">
                <a:latin typeface="Consolas"/>
              </a:rPr>
              <a:t>중복 문자 수 제한</a:t>
            </a:r>
          </a:p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en-US" altLang="ko-KR">
                <a:latin typeface="Consolas"/>
              </a:rPr>
              <a:t>-t : </a:t>
            </a:r>
            <a:r>
              <a:rPr lang="ko-KR" altLang="en-US">
                <a:latin typeface="Consolas"/>
              </a:rPr>
              <a:t>특정 문자를 알고 있을 때 사용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사용법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5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2401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>
              <a:latin typeface="Consolas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실습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91"/>
            <p:cNvSpPr/>
            <p:nvPr/>
          </p:nvSpPr>
          <p:spPr>
            <a:xfrm>
              <a:off x="1396082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22563" y="2202026"/>
            <a:ext cx="7519221" cy="40318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2415886" y="1355627"/>
            <a:ext cx="6994622" cy="366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1.</a:t>
            </a:r>
            <a:r>
              <a:rPr lang="ko-KR" altLang="en-US" b="1"/>
              <a:t> 사전 파일 생성</a:t>
            </a:r>
          </a:p>
        </p:txBody>
      </p:sp>
    </p:spTree>
    <p:extLst>
      <p:ext uri="{BB962C8B-B14F-4D97-AF65-F5344CB8AC3E}">
        <p14:creationId xmlns:p14="http://schemas.microsoft.com/office/powerpoint/2010/main" val="81264126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>
              <a:latin typeface="Consolas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실습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91"/>
            <p:cNvSpPr/>
            <p:nvPr/>
          </p:nvSpPr>
          <p:spPr>
            <a:xfrm>
              <a:off x="1396082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15886" y="1355627"/>
            <a:ext cx="6994622" cy="366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</a:t>
            </a:r>
            <a:r>
              <a:rPr lang="en-US" altLang="ko-KR" b="1"/>
              <a:t>BruteSpray </a:t>
            </a:r>
            <a:r>
              <a:rPr lang="ko-KR" altLang="en-US" b="1"/>
              <a:t>툴로 </a:t>
            </a:r>
            <a:r>
              <a:rPr lang="en-US" altLang="ko-KR" b="1"/>
              <a:t>BruteForceAttack</a:t>
            </a:r>
            <a:r>
              <a:rPr lang="ko-KR" altLang="en-US" b="1"/>
              <a:t> 수행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t="3430"/>
          <a:stretch>
            <a:fillRect/>
          </a:stretch>
        </p:blipFill>
        <p:spPr>
          <a:xfrm>
            <a:off x="2934662" y="2823751"/>
            <a:ext cx="7076591" cy="362542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671329" y="1894416"/>
            <a:ext cx="4040910" cy="361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BruteSpray</a:t>
            </a:r>
            <a:r>
              <a:rPr lang="ko-KR" altLang="en-US"/>
              <a:t> 란</a:t>
            </a:r>
            <a:r>
              <a:rPr lang="en-US" altLang="ko-KR"/>
              <a:t>?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9863" y="2375477"/>
            <a:ext cx="5435986" cy="337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/>
              <a:t>-</a:t>
            </a:r>
            <a:r>
              <a:rPr lang="ko-KR" altLang="en-US" sz="1600" b="1"/>
              <a:t> </a:t>
            </a:r>
            <a:r>
              <a:rPr lang="ko-KR" altLang="en-US" sz="1600"/>
              <a:t>포트 스캔 및 자동 무차별 대입 공격 서비스</a:t>
            </a:r>
          </a:p>
        </p:txBody>
      </p:sp>
    </p:spTree>
    <p:extLst>
      <p:ext uri="{BB962C8B-B14F-4D97-AF65-F5344CB8AC3E}">
        <p14:creationId xmlns:p14="http://schemas.microsoft.com/office/powerpoint/2010/main" val="349728888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1170" y="105833"/>
            <a:ext cx="156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>
                <a:solidFill>
                  <a:srgbClr val="FFFFFF"/>
                </a:solidFill>
                <a:latin typeface="+mn-ea"/>
              </a:rPr>
              <a:t>임병규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639703" y="2717708"/>
            <a:ext cx="2795871" cy="3249991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 err="1">
                  <a:solidFill>
                    <a:schemeClr val="tx1"/>
                  </a:solidFill>
                  <a:latin typeface="+mn-ea"/>
                </a:rPr>
                <a:t>SlowHTTPTest</a:t>
              </a:r>
              <a:endParaRPr lang="en-US" altLang="ko-KR" sz="2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8" name="자유형: 도형 12"/>
          <p:cNvSpPr/>
          <p:nvPr/>
        </p:nvSpPr>
        <p:spPr>
          <a:xfrm rot="19249572">
            <a:off x="3597337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500092" y="2679220"/>
            <a:ext cx="2786245" cy="3307721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 err="1">
                  <a:solidFill>
                    <a:schemeClr val="tx1"/>
                  </a:solidFill>
                  <a:latin typeface="+mn-ea"/>
                </a:rPr>
                <a:t>sslstrip</a:t>
              </a:r>
              <a:endParaRPr lang="en-US" altLang="ko-KR" sz="2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3" name="자유형: 도형 12"/>
          <p:cNvSpPr/>
          <p:nvPr/>
        </p:nvSpPr>
        <p:spPr>
          <a:xfrm rot="19249572">
            <a:off x="7498634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34666" y="1245109"/>
            <a:ext cx="296736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25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20998" y="3061335"/>
            <a:ext cx="2232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</a:rPr>
              <a:t>  </a:t>
            </a:r>
            <a:r>
              <a:rPr lang="en-US" altLang="ko-KR" b="1" dirty="0">
                <a:latin typeface="+mn-ea"/>
              </a:rPr>
              <a:t>Stress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Testing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5545" y="229947"/>
            <a:ext cx="384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808" y="229947"/>
            <a:ext cx="452197" cy="481060"/>
          </a:xfrm>
          <a:prstGeom prst="ellipse">
            <a:avLst/>
          </a:prstGeom>
          <a:solidFill>
            <a:srgbClr val="50296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+mn-ea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9102" y="3061335"/>
            <a:ext cx="24417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+mn-ea"/>
              </a:rPr>
              <a:t>Sniffing &amp; Spoofing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>
              <a:latin typeface="Consolas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실습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91"/>
            <p:cNvSpPr/>
            <p:nvPr/>
          </p:nvSpPr>
          <p:spPr>
            <a:xfrm>
              <a:off x="1396082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15886" y="1355627"/>
            <a:ext cx="6994622" cy="366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</a:t>
            </a:r>
            <a:r>
              <a:rPr lang="en-US" altLang="ko-KR" b="1"/>
              <a:t>BruteSpray </a:t>
            </a:r>
            <a:r>
              <a:rPr lang="ko-KR" altLang="en-US" b="1"/>
              <a:t>툴로 </a:t>
            </a:r>
            <a:r>
              <a:rPr lang="en-US" altLang="ko-KR" b="1"/>
              <a:t>BruteForceAttack</a:t>
            </a:r>
            <a:r>
              <a:rPr lang="ko-KR" altLang="en-US" b="1"/>
              <a:t> 수행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71329" y="1894416"/>
            <a:ext cx="4040910" cy="361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36" name="TextBox 35"/>
          <p:cNvSpPr txBox="1"/>
          <p:nvPr/>
        </p:nvSpPr>
        <p:spPr>
          <a:xfrm>
            <a:off x="2584255" y="1932901"/>
            <a:ext cx="4743259" cy="31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2.2</a:t>
            </a:r>
            <a:r>
              <a:rPr lang="ko-KR" altLang="en-US" sz="1500"/>
              <a:t> </a:t>
            </a:r>
            <a:r>
              <a:rPr lang="en-US" altLang="ko-KR" sz="1500"/>
              <a:t>BruteSpray</a:t>
            </a:r>
            <a:r>
              <a:rPr lang="ko-KR" altLang="en-US" sz="1500"/>
              <a:t> 실행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59082" y="2346303"/>
            <a:ext cx="7354895" cy="38587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8936860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>
              <a:latin typeface="Consolas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실습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91"/>
            <p:cNvSpPr/>
            <p:nvPr/>
          </p:nvSpPr>
          <p:spPr>
            <a:xfrm>
              <a:off x="1396082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15886" y="1355627"/>
            <a:ext cx="6994622" cy="366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</a:t>
            </a:r>
            <a:r>
              <a:rPr lang="en-US" altLang="ko-KR" b="1"/>
              <a:t>BruteSpray </a:t>
            </a:r>
            <a:r>
              <a:rPr lang="ko-KR" altLang="en-US" b="1"/>
              <a:t>툴로 </a:t>
            </a:r>
            <a:r>
              <a:rPr lang="en-US" altLang="ko-KR" b="1"/>
              <a:t>BruteForceAttack</a:t>
            </a:r>
            <a:r>
              <a:rPr lang="ko-KR" altLang="en-US" b="1"/>
              <a:t> 수행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71329" y="1894416"/>
            <a:ext cx="4040910" cy="361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36" name="TextBox 35"/>
          <p:cNvSpPr txBox="1"/>
          <p:nvPr/>
        </p:nvSpPr>
        <p:spPr>
          <a:xfrm>
            <a:off x="2584255" y="1932901"/>
            <a:ext cx="4743259" cy="31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2.3</a:t>
            </a:r>
            <a:r>
              <a:rPr lang="ko-KR" altLang="en-US" sz="1500"/>
              <a:t> 암호 탈취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rcRect t="4050"/>
          <a:stretch>
            <a:fillRect/>
          </a:stretch>
        </p:blipFill>
        <p:spPr>
          <a:xfrm>
            <a:off x="2697472" y="2307638"/>
            <a:ext cx="7161893" cy="318791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03565" y="5512519"/>
            <a:ext cx="7153202" cy="5843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162073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67262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endParaRPr lang="ko-KR" altLang="en-US">
              <a:latin typeface="Consolas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        </a:t>
            </a:r>
            <a:r>
              <a:rPr lang="ko-KR" altLang="en-US" sz="2800" b="1">
                <a:latin typeface="+mn-ea"/>
                <a:cs typeface="Calibri"/>
              </a:rPr>
              <a:t>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실습</a:t>
            </a: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crunch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3" name="Group 392"/>
          <p:cNvGrpSpPr/>
          <p:nvPr/>
        </p:nvGrpSpPr>
        <p:grpSpPr>
          <a:xfrm>
            <a:off x="3516853" y="1144714"/>
            <a:ext cx="8675147" cy="0"/>
            <a:chOff x="0" y="0"/>
            <a:chExt cx="11657498" cy="0"/>
          </a:xfrm>
        </p:grpSpPr>
        <p:sp>
          <p:nvSpPr>
            <p:cNvPr id="24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26" name="Shape 391"/>
            <p:cNvSpPr/>
            <p:nvPr/>
          </p:nvSpPr>
          <p:spPr>
            <a:xfrm>
              <a:off x="1396082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15886" y="1355627"/>
            <a:ext cx="6994622" cy="366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</a:t>
            </a:r>
            <a:r>
              <a:rPr lang="en-US" altLang="ko-KR" b="1"/>
              <a:t>BruteSpray </a:t>
            </a:r>
            <a:r>
              <a:rPr lang="ko-KR" altLang="en-US" b="1"/>
              <a:t>툴로 </a:t>
            </a:r>
            <a:r>
              <a:rPr lang="en-US" altLang="ko-KR" b="1"/>
              <a:t>BruteForceAttack</a:t>
            </a:r>
            <a:r>
              <a:rPr lang="ko-KR" altLang="en-US" b="1"/>
              <a:t> 수행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71329" y="1894416"/>
            <a:ext cx="4040910" cy="361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36" name="TextBox 35"/>
          <p:cNvSpPr txBox="1"/>
          <p:nvPr/>
        </p:nvSpPr>
        <p:spPr>
          <a:xfrm>
            <a:off x="2584255" y="1932901"/>
            <a:ext cx="4743259" cy="31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/>
              <a:t>2.4.</a:t>
            </a:r>
            <a:r>
              <a:rPr lang="ko-KR" altLang="en-US" sz="1500"/>
              <a:t> 상대 서비스로 침투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5309" y="2271701"/>
            <a:ext cx="6946763" cy="366156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2166113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3326267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WIFI , Bluetooth , </a:t>
            </a:r>
            <a:r>
              <a:rPr lang="ko-KR" altLang="en-US"/>
              <a:t>무선 </a:t>
            </a:r>
            <a:r>
              <a:rPr lang="en-US" altLang="ko-KR"/>
              <a:t>HID </a:t>
            </a:r>
            <a:r>
              <a:rPr lang="ko-KR" altLang="en-US"/>
              <a:t>하이재킹 및 이더넷 네트워크 정찰을 하는 툴</a:t>
            </a:r>
          </a:p>
          <a:p>
            <a:pPr>
              <a:lnSpc>
                <a:spcPct val="150000"/>
              </a:lnSpc>
              <a:defRPr/>
            </a:pPr>
            <a:endParaRPr lang="ko-KR" altLang="en-US"/>
          </a:p>
          <a:p>
            <a:pPr>
              <a:lnSpc>
                <a:spcPct val="150000"/>
              </a:lnSpc>
              <a:defRPr/>
            </a:pPr>
            <a:r>
              <a:rPr lang="en-US" altLang="ko-KR"/>
              <a:t>-</a:t>
            </a:r>
            <a:r>
              <a:rPr lang="ko-KR" altLang="en-US"/>
              <a:t> 다양한 </a:t>
            </a:r>
            <a:r>
              <a:rPr lang="en-US" altLang="ko-KR"/>
              <a:t>MITM</a:t>
            </a:r>
            <a:r>
              <a:rPr lang="ko-KR" altLang="en-US"/>
              <a:t> 공격 기능 지원하는 툴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GO</a:t>
            </a:r>
            <a:r>
              <a:rPr lang="ko-KR" altLang="en-US">
                <a:latin typeface="+mn-ea"/>
              </a:rPr>
              <a:t> 언어로 구현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latin typeface="+mn-ea"/>
              </a:rPr>
              <a:t>-</a:t>
            </a:r>
            <a:r>
              <a:rPr lang="ko-KR" altLang="en-US">
                <a:latin typeface="+mn-ea"/>
              </a:rPr>
              <a:t> 매우 편리한 웹 </a:t>
            </a:r>
            <a:r>
              <a:rPr lang="en-US" altLang="ko-KR">
                <a:latin typeface="+mn-ea"/>
              </a:rPr>
              <a:t>UI</a:t>
            </a:r>
          </a:p>
          <a:p>
            <a:pPr>
              <a:lnSpc>
                <a:spcPct val="150000"/>
              </a:lnSpc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 dirty="0">
                <a:latin typeface="+mn-ea"/>
                <a:cs typeface="Calibri"/>
              </a:rPr>
              <a:t> 개요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 err="1">
                  <a:solidFill>
                    <a:schemeClr val="lt1"/>
                  </a:solidFill>
                  <a:latin typeface="+mn-ea"/>
                </a:rPr>
                <a:t>bettercap</a:t>
              </a:r>
              <a:endParaRPr lang="en-US" altLang="ko-KR" sz="2200" b="1" dirty="0">
                <a:solidFill>
                  <a:schemeClr val="lt1"/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40813" y="2845417"/>
            <a:ext cx="4339397" cy="35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794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385550" y="1484013"/>
            <a:ext cx="8951372" cy="133771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/>
              <a:t>#</a:t>
            </a:r>
            <a:r>
              <a:rPr lang="ko-KR" altLang="en-US" sz="2200" b="1"/>
              <a:t> </a:t>
            </a:r>
            <a:r>
              <a:rPr lang="en-US" altLang="ko-KR" sz="2200" b="1"/>
              <a:t>apt-get install bettercap bettercap-ui</a:t>
            </a:r>
          </a:p>
          <a:p>
            <a:pPr>
              <a:lnSpc>
                <a:spcPct val="150000"/>
              </a:lnSpc>
              <a:defRPr/>
            </a:pPr>
            <a:endParaRPr lang="en-US" altLang="ko-KR" sz="1500" b="1"/>
          </a:p>
          <a:p>
            <a:pPr>
              <a:defRPr/>
            </a:pPr>
            <a:r>
              <a:rPr lang="en-US" altLang="ko-KR" sz="2200" b="1"/>
              <a:t># vi /usr/share/bettercap/caplets/http-ui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07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700" b="1" dirty="0">
                <a:latin typeface="+mn-ea"/>
                <a:cs typeface="Calibri"/>
              </a:rPr>
              <a:t>설치 </a:t>
            </a:r>
            <a:r>
              <a:rPr lang="en-US" altLang="ko-KR" sz="2700" b="1" dirty="0">
                <a:latin typeface="+mn-ea"/>
                <a:cs typeface="Calibri"/>
              </a:rPr>
              <a:t>&amp;</a:t>
            </a:r>
            <a:r>
              <a:rPr lang="ko-KR" altLang="en-US" sz="2700" b="1" dirty="0">
                <a:latin typeface="+mn-ea"/>
                <a:cs typeface="Calibri"/>
              </a:rPr>
              <a:t> 설정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>
                  <a:solidFill>
                    <a:schemeClr val="lt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grpSp>
        <p:nvGrpSpPr>
          <p:cNvPr id="29" name="Group 392"/>
          <p:cNvGrpSpPr/>
          <p:nvPr/>
        </p:nvGrpSpPr>
        <p:grpSpPr>
          <a:xfrm>
            <a:off x="2411875" y="1144707"/>
            <a:ext cx="9780130" cy="7"/>
            <a:chOff x="-1484850" y="-7"/>
            <a:chExt cx="13142348" cy="7"/>
          </a:xfrm>
        </p:grpSpPr>
        <p:sp>
          <p:nvSpPr>
            <p:cNvPr id="30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1" name="Shape 391"/>
            <p:cNvSpPr/>
            <p:nvPr/>
          </p:nvSpPr>
          <p:spPr>
            <a:xfrm>
              <a:off x="-1484850" y="-4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4" name="Shape 391"/>
            <p:cNvSpPr/>
            <p:nvPr/>
          </p:nvSpPr>
          <p:spPr>
            <a:xfrm>
              <a:off x="-41641" y="-7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5851" y="2711793"/>
            <a:ext cx="8012642" cy="349646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33" name="TextBox 32"/>
          <p:cNvSpPr txBox="1"/>
          <p:nvPr/>
        </p:nvSpPr>
        <p:spPr>
          <a:xfrm>
            <a:off x="4007184" y="2209131"/>
            <a:ext cx="5447632" cy="389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 sz="2000" b="1"/>
          </a:p>
        </p:txBody>
      </p:sp>
    </p:spTree>
    <p:extLst>
      <p:ext uri="{BB962C8B-B14F-4D97-AF65-F5344CB8AC3E}">
        <p14:creationId xmlns:p14="http://schemas.microsoft.com/office/powerpoint/2010/main" val="397384310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6793" y="1923405"/>
            <a:ext cx="5847230" cy="182474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385550" y="1484013"/>
            <a:ext cx="8951372" cy="133771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/>
              <a:t>#</a:t>
            </a:r>
            <a:r>
              <a:rPr lang="ko-KR" altLang="en-US" sz="2200" b="1"/>
              <a:t> </a:t>
            </a:r>
            <a:r>
              <a:rPr lang="en-US" altLang="ko-KR" sz="2200" b="1"/>
              <a:t>bettercap -iface eth1 -caplet http-ui</a:t>
            </a:r>
          </a:p>
          <a:p>
            <a:pPr>
              <a:defRPr/>
            </a:pPr>
            <a:endParaRPr lang="en-US" altLang="ko-KR" sz="2200" b="1"/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070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700" b="1">
                <a:latin typeface="+mn-ea"/>
                <a:cs typeface="Calibri"/>
              </a:rPr>
              <a:t>설치 </a:t>
            </a:r>
            <a:r>
              <a:rPr lang="en-US" altLang="ko-KR" sz="2700" b="1">
                <a:latin typeface="+mn-ea"/>
                <a:cs typeface="Calibri"/>
              </a:rPr>
              <a:t>&amp;</a:t>
            </a:r>
            <a:r>
              <a:rPr lang="ko-KR" altLang="en-US" sz="2700" b="1">
                <a:latin typeface="+mn-ea"/>
                <a:cs typeface="Calibri"/>
              </a:rPr>
              <a:t> 설정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>
                  <a:solidFill>
                    <a:schemeClr val="lt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grpSp>
        <p:nvGrpSpPr>
          <p:cNvPr id="29" name="Group 392"/>
          <p:cNvGrpSpPr/>
          <p:nvPr/>
        </p:nvGrpSpPr>
        <p:grpSpPr>
          <a:xfrm>
            <a:off x="2415030" y="1144714"/>
            <a:ext cx="9757919" cy="0"/>
            <a:chOff x="-1455008" y="0"/>
            <a:chExt cx="13112506" cy="0"/>
          </a:xfrm>
        </p:grpSpPr>
        <p:sp>
          <p:nvSpPr>
            <p:cNvPr id="30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391"/>
            <p:cNvSpPr/>
            <p:nvPr/>
          </p:nvSpPr>
          <p:spPr>
            <a:xfrm>
              <a:off x="-1455008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40" name="Shape 391"/>
            <p:cNvSpPr/>
            <p:nvPr/>
          </p:nvSpPr>
          <p:spPr>
            <a:xfrm>
              <a:off x="-6981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06692" y="3748771"/>
            <a:ext cx="6480307" cy="31092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rcRect l="24160" t="15090" r="24770" b="3220"/>
          <a:stretch>
            <a:fillRect/>
          </a:stretch>
        </p:blipFill>
        <p:spPr>
          <a:xfrm>
            <a:off x="8877518" y="1373603"/>
            <a:ext cx="2825660" cy="2342815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2651604" y="1866610"/>
            <a:ext cx="346363" cy="36148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68651" y="1279621"/>
            <a:ext cx="317500" cy="366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/>
              <a:t>②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08471" y="3675881"/>
            <a:ext cx="231044" cy="360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/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86560793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>
                <a:latin typeface="+mn-ea"/>
                <a:cs typeface="Calibri"/>
              </a:rPr>
              <a:t>UI</a:t>
            </a:r>
            <a:r>
              <a:rPr lang="ko-KR" altLang="en-US" sz="1000" b="1">
                <a:latin typeface="+mn-ea"/>
                <a:cs typeface="Calibri"/>
              </a:rPr>
              <a:t> </a:t>
            </a:r>
            <a:r>
              <a:rPr lang="ko-KR" altLang="en-US" sz="2800" b="1">
                <a:latin typeface="+mn-ea"/>
                <a:cs typeface="Calibri"/>
              </a:rPr>
              <a:t>설명       </a:t>
            </a:r>
            <a:r>
              <a:rPr lang="ko-KR" altLang="en-US" sz="1900" b="1">
                <a:latin typeface="+mn-ea"/>
                <a:cs typeface="Calibri"/>
              </a:rPr>
              <a:t>               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 err="1">
                  <a:solidFill>
                    <a:schemeClr val="lt1"/>
                  </a:solidFill>
                  <a:latin typeface="+mn-ea"/>
                </a:rPr>
                <a:t>bettercap</a:t>
              </a:r>
              <a:endParaRPr lang="en-US" altLang="ko-KR" sz="2200" b="1" dirty="0">
                <a:solidFill>
                  <a:schemeClr val="lt1"/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grpSp>
        <p:nvGrpSpPr>
          <p:cNvPr id="29" name="Group 392"/>
          <p:cNvGrpSpPr/>
          <p:nvPr/>
        </p:nvGrpSpPr>
        <p:grpSpPr>
          <a:xfrm>
            <a:off x="2427303" y="1144617"/>
            <a:ext cx="9764696" cy="96"/>
            <a:chOff x="-1464115" y="-96"/>
            <a:chExt cx="13121613" cy="96"/>
          </a:xfrm>
        </p:grpSpPr>
        <p:sp>
          <p:nvSpPr>
            <p:cNvPr id="30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391"/>
            <p:cNvSpPr/>
            <p:nvPr/>
          </p:nvSpPr>
          <p:spPr>
            <a:xfrm>
              <a:off x="-1464115" y="-96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448114" y="2716245"/>
            <a:ext cx="8660384" cy="282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Events      -  </a:t>
            </a:r>
            <a:r>
              <a:rPr lang="ko-KR" altLang="en-US"/>
              <a:t>다른 모듈에서 생성된 이벤트를 볼수 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LAN         -  </a:t>
            </a:r>
            <a:r>
              <a:rPr lang="ko-KR" altLang="en-US"/>
              <a:t>같은 네트워크 상의 호스트들을 볼 수 있다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Caplets     -  </a:t>
            </a:r>
            <a:r>
              <a:rPr lang="ko-KR" altLang="en-US"/>
              <a:t>모듈 설정파일이 저장된 공간 </a:t>
            </a:r>
            <a:r>
              <a:rPr lang="en-US" altLang="ko-KR"/>
              <a:t>/</a:t>
            </a:r>
            <a:r>
              <a:rPr lang="ko-KR" altLang="en-US"/>
              <a:t> 설정 파일 수정 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Advanced  -  </a:t>
            </a:r>
            <a:r>
              <a:rPr lang="ko-KR" altLang="en-US"/>
              <a:t>네트워크 설정 및 모듈을 </a:t>
            </a:r>
            <a:r>
              <a:rPr lang="en-US" altLang="ko-KR"/>
              <a:t>on/off / </a:t>
            </a:r>
            <a:r>
              <a:rPr lang="ko-KR" altLang="en-US"/>
              <a:t>모듈 인자값 설정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28030" y="1174571"/>
            <a:ext cx="7264727" cy="84856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9" name="TextBox 48"/>
          <p:cNvSpPr txBox="1"/>
          <p:nvPr/>
        </p:nvSpPr>
        <p:spPr>
          <a:xfrm>
            <a:off x="3423419" y="5643225"/>
            <a:ext cx="277996" cy="3651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6096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3015084" cy="3653387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 </a:t>
            </a:r>
            <a:r>
              <a:rPr lang="en-US" altLang="ko-KR" sz="2200" b="1"/>
              <a:t>net.probe                            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/>
          </a:p>
          <a:p>
            <a:pPr>
              <a:lnSpc>
                <a:spcPct val="150000"/>
              </a:lnSpc>
              <a:buClr>
                <a:schemeClr val="tx1"/>
              </a:buClr>
              <a:buNone/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 </a:t>
            </a:r>
            <a:r>
              <a:rPr lang="en-US" altLang="ko-KR" sz="2200" b="1">
                <a:solidFill>
                  <a:srgbClr val="BFA100"/>
                </a:solidFill>
                <a:latin typeface="+mn-ea"/>
              </a:rPr>
              <a:t>net.sniff</a:t>
            </a:r>
            <a:r>
              <a:rPr lang="en-US" altLang="ko-KR" sz="2200" b="1"/>
              <a:t>                               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>
                <a:latin typeface="+mn-ea"/>
              </a:rPr>
              <a:t>-</a:t>
            </a:r>
            <a:r>
              <a:rPr lang="ko-KR" altLang="en-US" sz="2200" b="1">
                <a:latin typeface="+mn-ea"/>
              </a:rPr>
              <a:t> </a:t>
            </a:r>
            <a:r>
              <a:rPr lang="en-US" altLang="ko-KR" sz="2200" b="1">
                <a:solidFill>
                  <a:srgbClr val="BFA100"/>
                </a:solidFill>
                <a:latin typeface="+mn-ea"/>
              </a:rPr>
              <a:t>arp.spoof</a:t>
            </a:r>
            <a:r>
              <a:rPr lang="en-US" altLang="ko-KR" sz="2200" b="1">
                <a:latin typeface="+mn-ea"/>
              </a:rPr>
              <a:t>                            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>
                <a:latin typeface="+mn-ea"/>
              </a:rPr>
              <a:t>-</a:t>
            </a:r>
            <a:r>
              <a:rPr lang="ko-KR" altLang="en-US" sz="2200" b="1">
                <a:latin typeface="+mn-ea"/>
              </a:rPr>
              <a:t> </a:t>
            </a:r>
            <a:r>
              <a:rPr lang="en-US" altLang="ko-KR" sz="2200" b="1">
                <a:latin typeface="+mn-ea"/>
              </a:rPr>
              <a:t>dns.spoof                            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>
                <a:latin typeface="+mn-ea"/>
                <a:cs typeface="Calibri"/>
              </a:rPr>
              <a:t> 기능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>
                  <a:solidFill>
                    <a:schemeClr val="lt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sp>
        <p:nvSpPr>
          <p:cNvPr id="29" name="Shape 388"/>
          <p:cNvSpPr/>
          <p:nvPr/>
        </p:nvSpPr>
        <p:spPr>
          <a:xfrm>
            <a:off x="6384637" y="2135724"/>
            <a:ext cx="3015084" cy="3509069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 </a:t>
            </a:r>
            <a:r>
              <a:rPr lang="en-US" altLang="ko-KR" sz="2200" b="1"/>
              <a:t>http.server                            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/>
          </a:p>
          <a:p>
            <a:pPr>
              <a:lnSpc>
                <a:spcPct val="150000"/>
              </a:lnSpc>
              <a:defRPr/>
            </a:pPr>
            <a:r>
              <a:rPr lang="en-US" altLang="ko-KR" sz="2200" b="1"/>
              <a:t>-</a:t>
            </a:r>
            <a:r>
              <a:rPr lang="ko-KR" altLang="en-US" sz="2200" b="1"/>
              <a:t> </a:t>
            </a:r>
            <a:r>
              <a:rPr lang="en-US" altLang="ko-KR" sz="2200" b="1"/>
              <a:t>https.server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>
                <a:latin typeface="+mn-ea"/>
              </a:rPr>
              <a:t>-</a:t>
            </a:r>
            <a:r>
              <a:rPr lang="ko-KR" altLang="en-US" sz="2200" b="1">
                <a:latin typeface="+mn-ea"/>
              </a:rPr>
              <a:t> </a:t>
            </a:r>
            <a:r>
              <a:rPr lang="en-US" altLang="ko-KR" sz="2200" b="1">
                <a:latin typeface="+mn-ea"/>
              </a:rPr>
              <a:t>http.proxy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200" b="1">
                <a:latin typeface="+mn-ea"/>
              </a:rPr>
              <a:t>-</a:t>
            </a:r>
            <a:r>
              <a:rPr lang="ko-KR" altLang="en-US" sz="2200" b="1">
                <a:latin typeface="+mn-ea"/>
              </a:rPr>
              <a:t> </a:t>
            </a:r>
            <a:r>
              <a:rPr lang="en-US" altLang="ko-KR" sz="2200" b="1">
                <a:latin typeface="+mn-ea"/>
              </a:rPr>
              <a:t>https.proxy</a:t>
            </a:r>
          </a:p>
          <a:p>
            <a:pPr>
              <a:lnSpc>
                <a:spcPct val="150000"/>
              </a:lnSpc>
              <a:defRPr/>
            </a:pPr>
            <a:endParaRPr lang="ko-KR" altLang="en-US" sz="2200" b="1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554399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>
                <a:latin typeface="+mn-ea"/>
                <a:cs typeface="Calibri"/>
              </a:rPr>
              <a:t> 실습       </a:t>
            </a:r>
            <a:r>
              <a:rPr lang="ko-KR" altLang="en-US" sz="1900" b="1">
                <a:latin typeface="+mn-ea"/>
                <a:cs typeface="Calibri"/>
              </a:rPr>
              <a:t>               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>
                  <a:solidFill>
                    <a:schemeClr val="lt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grpSp>
        <p:nvGrpSpPr>
          <p:cNvPr id="29" name="Group 392"/>
          <p:cNvGrpSpPr/>
          <p:nvPr/>
        </p:nvGrpSpPr>
        <p:grpSpPr>
          <a:xfrm>
            <a:off x="2427303" y="1144617"/>
            <a:ext cx="9764696" cy="96"/>
            <a:chOff x="-1464115" y="-96"/>
            <a:chExt cx="13121613" cy="96"/>
          </a:xfrm>
        </p:grpSpPr>
        <p:sp>
          <p:nvSpPr>
            <p:cNvPr id="30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391"/>
            <p:cNvSpPr/>
            <p:nvPr/>
          </p:nvSpPr>
          <p:spPr>
            <a:xfrm>
              <a:off x="-1464115" y="-96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391273" y="1486265"/>
            <a:ext cx="3777117" cy="361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1. net.recon</a:t>
            </a:r>
            <a:r>
              <a:rPr lang="ko-KR" altLang="en-US" b="1"/>
              <a:t> 기능으로 호스트 탐색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04033" y="1896554"/>
            <a:ext cx="1737510" cy="85351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60139" y="1902458"/>
            <a:ext cx="563928" cy="49534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1" name="TextBox 40"/>
          <p:cNvSpPr txBox="1"/>
          <p:nvPr/>
        </p:nvSpPr>
        <p:spPr>
          <a:xfrm>
            <a:off x="2385829" y="3064144"/>
            <a:ext cx="2391911" cy="364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 </a:t>
            </a:r>
            <a:r>
              <a:rPr lang="en-US" altLang="ko-KR" b="1"/>
              <a:t>arp.spoof</a:t>
            </a:r>
            <a:r>
              <a:rPr lang="ko-KR" altLang="en-US" b="1"/>
              <a:t> 기능 </a:t>
            </a:r>
            <a:r>
              <a:rPr lang="en-US" altLang="ko-KR" b="1"/>
              <a:t>on</a:t>
            </a: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l="65510" t="5300"/>
          <a:stretch>
            <a:fillRect/>
          </a:stretch>
        </p:blipFill>
        <p:spPr>
          <a:xfrm>
            <a:off x="3034477" y="3545205"/>
            <a:ext cx="1185554" cy="85875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8624" y="3545205"/>
            <a:ext cx="563928" cy="49534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2356965" y="4728614"/>
            <a:ext cx="2258850" cy="365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3.</a:t>
            </a:r>
            <a:r>
              <a:rPr lang="ko-KR" altLang="en-US" b="1"/>
              <a:t> </a:t>
            </a:r>
            <a:r>
              <a:rPr lang="en-US" altLang="ko-KR" b="1"/>
              <a:t>net.sniff</a:t>
            </a:r>
            <a:r>
              <a:rPr lang="ko-KR" altLang="en-US" b="1"/>
              <a:t> 기능 </a:t>
            </a:r>
            <a:r>
              <a:rPr lang="en-US" altLang="ko-KR" b="1"/>
              <a:t>on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055042" y="5211785"/>
            <a:ext cx="1790855" cy="80245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8527" y="5219103"/>
            <a:ext cx="563928" cy="49534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25860" y="1897046"/>
            <a:ext cx="7360307" cy="104403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228249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260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>
                <a:latin typeface="+mn-ea"/>
                <a:cs typeface="Calibri"/>
              </a:rPr>
              <a:t> 실습       </a:t>
            </a:r>
            <a:r>
              <a:rPr lang="ko-KR" altLang="en-US" sz="1900" b="1">
                <a:latin typeface="+mn-ea"/>
                <a:cs typeface="Calibri"/>
              </a:rPr>
              <a:t>                        </a:t>
            </a:r>
            <a:r>
              <a:rPr lang="ko-KR" altLang="en-US" sz="1600" b="1">
                <a:latin typeface="+mn-ea"/>
                <a:cs typeface="Calibri"/>
              </a:rPr>
              <a:t> </a:t>
            </a:r>
          </a:p>
        </p:txBody>
      </p:sp>
      <p:grpSp>
        <p:nvGrpSpPr>
          <p:cNvPr id="25" name="그룹 19"/>
          <p:cNvGrpSpPr/>
          <p:nvPr/>
        </p:nvGrpSpPr>
        <p:grpSpPr>
          <a:xfrm>
            <a:off x="109008" y="668388"/>
            <a:ext cx="1461115" cy="1883781"/>
            <a:chOff x="2283997" y="-4832807"/>
            <a:chExt cx="4760367" cy="5747657"/>
          </a:xfrm>
        </p:grpSpPr>
        <p:sp>
          <p:nvSpPr>
            <p:cNvPr id="26" name="자유형 20"/>
            <p:cNvSpPr/>
            <p:nvPr/>
          </p:nvSpPr>
          <p:spPr>
            <a:xfrm>
              <a:off x="2355156" y="-1693058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283997" y="-4832807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>
                  <a:solidFill>
                    <a:schemeClr val="lt1"/>
                  </a:solidFill>
                  <a:latin typeface="+mn-ea"/>
                </a:rPr>
                <a:t>bettercap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28171" y="369070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grpSp>
        <p:nvGrpSpPr>
          <p:cNvPr id="29" name="Group 392"/>
          <p:cNvGrpSpPr/>
          <p:nvPr/>
        </p:nvGrpSpPr>
        <p:grpSpPr>
          <a:xfrm>
            <a:off x="2427303" y="1144617"/>
            <a:ext cx="9764696" cy="96"/>
            <a:chOff x="-1464115" y="-96"/>
            <a:chExt cx="13121613" cy="96"/>
          </a:xfrm>
        </p:grpSpPr>
        <p:sp>
          <p:nvSpPr>
            <p:cNvPr id="30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391"/>
            <p:cNvSpPr/>
            <p:nvPr/>
          </p:nvSpPr>
          <p:spPr>
            <a:xfrm>
              <a:off x="-1464115" y="-96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391273" y="1486265"/>
            <a:ext cx="3186567" cy="3615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4. Event</a:t>
            </a:r>
            <a:r>
              <a:rPr lang="ko-KR" altLang="en-US" b="1"/>
              <a:t>창으로 </a:t>
            </a:r>
            <a:r>
              <a:rPr lang="en-US" altLang="ko-KR" b="1"/>
              <a:t>sniffing </a:t>
            </a:r>
            <a:r>
              <a:rPr lang="ko-KR" altLang="en-US" b="1"/>
              <a:t>확인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66868" y="1836934"/>
            <a:ext cx="7201161" cy="473243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46327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+mn-ea"/>
              </a:rPr>
              <a:t>- Application Layer </a:t>
            </a:r>
            <a:r>
              <a:rPr lang="en-US" dirty="0" err="1">
                <a:latin typeface="+mn-ea"/>
              </a:rPr>
              <a:t>DoS</a:t>
            </a:r>
            <a:r>
              <a:rPr lang="ko-KR" altLang="en-US" dirty="0">
                <a:latin typeface="+mn-ea"/>
              </a:rPr>
              <a:t>를 시뮬레이션 하기 위한 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- HTTP </a:t>
            </a:r>
            <a:r>
              <a:rPr lang="ko-KR" altLang="en-US" dirty="0"/>
              <a:t>요청 </a:t>
            </a:r>
            <a:r>
              <a:rPr lang="ko-KR" altLang="en-US" dirty="0" err="1"/>
              <a:t>패킷의</a:t>
            </a:r>
            <a:r>
              <a:rPr lang="ko-KR" altLang="en-US" dirty="0"/>
              <a:t> 헤더를 변조하여 웹 서버에 보내 연결 상태를 유지하게 함으로써 웹 서버의 </a:t>
            </a:r>
            <a:r>
              <a:rPr lang="ko-KR" altLang="en-US" dirty="0" err="1"/>
              <a:t>가용량을</a:t>
            </a:r>
            <a:r>
              <a:rPr lang="ko-KR" altLang="en-US" dirty="0"/>
              <a:t> 침해하는 </a:t>
            </a:r>
            <a:r>
              <a:rPr lang="en-US" altLang="ko-KR" dirty="0" err="1"/>
              <a:t>DoS</a:t>
            </a:r>
            <a:r>
              <a:rPr lang="en-US" altLang="ko-KR" dirty="0"/>
              <a:t> </a:t>
            </a:r>
            <a:r>
              <a:rPr lang="ko-KR" altLang="en-US" dirty="0"/>
              <a:t>공격 기법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  <a:defRPr/>
            </a:pPr>
            <a:endParaRPr lang="en-US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dirty="0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개</a:t>
            </a:r>
            <a:r>
              <a:rPr lang="ko-KR" altLang="en-US" sz="2800" b="1" dirty="0">
                <a:latin typeface="+mn-ea"/>
                <a:cs typeface="Calibri"/>
              </a:rPr>
              <a:t>요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3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1170" y="105833"/>
            <a:ext cx="156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 dirty="0" smtClean="0">
                <a:solidFill>
                  <a:srgbClr val="FFFFFF"/>
                </a:solidFill>
                <a:latin typeface="+mn-ea"/>
              </a:rPr>
              <a:t>유정호</a:t>
            </a:r>
            <a:endParaRPr lang="ko-KR" altLang="en-US" sz="3600" b="1" kern="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639703" y="2717708"/>
            <a:ext cx="2795871" cy="3249991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endParaRPr lang="en-US" altLang="ko-KR" sz="2400" dirty="0" smtClean="0">
                <a:solidFill>
                  <a:srgbClr val="808080"/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defRPr/>
              </a:pPr>
              <a:r>
                <a:rPr lang="en-US" altLang="ko-KR" sz="2400" dirty="0" err="1" smtClean="0">
                  <a:solidFill>
                    <a:schemeClr val="tx1"/>
                  </a:solidFill>
                  <a:latin typeface="+mn-ea"/>
                </a:rPr>
                <a:t>ophcrack</a:t>
              </a:r>
              <a:endParaRPr lang="en-US" altLang="ko-KR" sz="24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8" name="자유형: 도형 12"/>
          <p:cNvSpPr/>
          <p:nvPr/>
        </p:nvSpPr>
        <p:spPr>
          <a:xfrm rot="19249572">
            <a:off x="3597337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500092" y="2679220"/>
            <a:ext cx="2786245" cy="3307721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endParaRPr lang="en-US" altLang="ko-KR" sz="2200" dirty="0" smtClean="0">
                <a:solidFill>
                  <a:srgbClr val="808080"/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3" name="자유형: 도형 12"/>
          <p:cNvSpPr/>
          <p:nvPr/>
        </p:nvSpPr>
        <p:spPr>
          <a:xfrm rot="19249572">
            <a:off x="7498634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34666" y="1245109"/>
            <a:ext cx="296736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2500" b="1" dirty="0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20998" y="3061335"/>
            <a:ext cx="223212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+mn-ea"/>
              </a:rPr>
              <a:t>Stress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Testing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5545" y="229947"/>
            <a:ext cx="384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808" y="229947"/>
            <a:ext cx="452197" cy="481060"/>
          </a:xfrm>
          <a:prstGeom prst="ellipse">
            <a:avLst/>
          </a:prstGeom>
          <a:solidFill>
            <a:srgbClr val="50296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+mn-ea"/>
              </a:rPr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9102" y="3061335"/>
            <a:ext cx="223212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</a:rPr>
              <a:t>  Password Attacks</a:t>
            </a:r>
          </a:p>
        </p:txBody>
      </p:sp>
    </p:spTree>
    <p:extLst>
      <p:ext uri="{BB962C8B-B14F-4D97-AF65-F5344CB8AC3E}">
        <p14:creationId xmlns:p14="http://schemas.microsoft.com/office/powerpoint/2010/main" val="2537936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err="1" smtClean="0">
                <a:latin typeface="+mn-ea"/>
              </a:rPr>
              <a:t>Ophcrack</a:t>
            </a:r>
            <a:r>
              <a:rPr lang="ko-KR" altLang="en-US" dirty="0" smtClean="0">
                <a:latin typeface="+mn-ea"/>
              </a:rPr>
              <a:t>은 레인보우 테이블을 기반으로 하는 윈도우 암호 </a:t>
            </a:r>
            <a:r>
              <a:rPr lang="ko-KR" altLang="en-US" dirty="0" err="1" smtClean="0">
                <a:latin typeface="+mn-ea"/>
              </a:rPr>
              <a:t>크랙</a:t>
            </a:r>
            <a:r>
              <a:rPr lang="ko-KR" altLang="en-US" dirty="0" smtClean="0">
                <a:latin typeface="+mn-ea"/>
              </a:rPr>
              <a:t> 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+mn-ea"/>
              </a:rPr>
              <a:t>GUI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환경에서 적용되며 여러 플랫폼에서 실행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+mn-ea"/>
              </a:rPr>
              <a:t>하지만</a:t>
            </a:r>
            <a:r>
              <a:rPr lang="en-US" altLang="ko-KR" dirty="0" smtClean="0">
                <a:latin typeface="+mn-ea"/>
              </a:rPr>
              <a:t>, </a:t>
            </a:r>
            <a:r>
              <a:rPr lang="en-US" altLang="ko-KR" dirty="0" err="1" smtClean="0">
                <a:latin typeface="+mn-ea"/>
              </a:rPr>
              <a:t>Cli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환경에서도 실행 가능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+mn-ea"/>
              </a:rPr>
              <a:t>  </a:t>
            </a:r>
            <a:endParaRPr dirty="0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정의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ophcrack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11090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dirty="0">
                <a:latin typeface="+mn-ea"/>
              </a:rPr>
              <a:t>레인보우</a:t>
            </a:r>
            <a:r>
              <a:rPr lang="ko-KR" altLang="en-US" dirty="0" smtClean="0">
                <a:latin typeface="+mn-ea"/>
              </a:rPr>
              <a:t> 테이블은 해시 함수</a:t>
            </a:r>
            <a:r>
              <a:rPr lang="en-US" altLang="ko-KR" dirty="0" smtClean="0">
                <a:latin typeface="+mn-ea"/>
              </a:rPr>
              <a:t>(MD5,SHA-1, SHA-2)</a:t>
            </a:r>
            <a:r>
              <a:rPr lang="ko-KR" altLang="en-US" dirty="0" smtClean="0">
                <a:latin typeface="+mn-ea"/>
              </a:rPr>
              <a:t>을 사용하여 만들어낼 수 있는 값을 저장한 표입니다</a:t>
            </a:r>
            <a:r>
              <a:rPr lang="en-US" altLang="ko-KR" dirty="0" smtClean="0">
                <a:latin typeface="+mn-ea"/>
              </a:rPr>
              <a:t>.</a:t>
            </a:r>
            <a:endParaRPr dirty="0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레인보우 테이블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ophcrack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96268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469103" y="1716415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endParaRPr lang="en-US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1. Brute force </a:t>
            </a:r>
            <a:r>
              <a:rPr lang="ko-KR" altLang="en-US" dirty="0" smtClean="0">
                <a:latin typeface="+mj-lt"/>
              </a:rPr>
              <a:t>공격을 빠르게 시도</a:t>
            </a: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+mj-lt"/>
              </a:rPr>
              <a:t>2. </a:t>
            </a:r>
            <a:r>
              <a:rPr lang="ko-KR" altLang="en-US" dirty="0" err="1" smtClean="0">
                <a:latin typeface="+mj-lt"/>
              </a:rPr>
              <a:t>해쉬에서</a:t>
            </a:r>
            <a:r>
              <a:rPr lang="ko-KR" altLang="en-US" dirty="0" smtClean="0">
                <a:latin typeface="+mj-lt"/>
              </a:rPr>
              <a:t> </a:t>
            </a:r>
            <a:r>
              <a:rPr lang="ko-KR" altLang="en-US" dirty="0" err="1" smtClean="0">
                <a:latin typeface="+mj-lt"/>
              </a:rPr>
              <a:t>평문</a:t>
            </a:r>
            <a:r>
              <a:rPr lang="ko-KR" altLang="en-US" smtClean="0">
                <a:latin typeface="+mj-lt"/>
              </a:rPr>
              <a:t> 추출</a:t>
            </a:r>
            <a:endParaRPr lang="ko-KR" altLang="en-US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en-US" altLang="ko-KR" dirty="0" smtClean="0">
              <a:latin typeface="+mj-lt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사용 이유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ophcrack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88" y="3636921"/>
            <a:ext cx="7460512" cy="170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91588" y="4760576"/>
            <a:ext cx="7344576" cy="1156289"/>
            <a:chOff x="2991588" y="4760576"/>
            <a:chExt cx="7344576" cy="115628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1588" y="4760576"/>
              <a:ext cx="7344576" cy="1156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곱셈 기호 5"/>
            <p:cNvSpPr/>
            <p:nvPr/>
          </p:nvSpPr>
          <p:spPr>
            <a:xfrm>
              <a:off x="4321995" y="5018956"/>
              <a:ext cx="592905" cy="54364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9413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Tool </a:t>
            </a:r>
            <a:r>
              <a:rPr lang="ko-KR" altLang="en-US" sz="2800" b="1" dirty="0" smtClean="0">
                <a:latin typeface="+mn-ea"/>
                <a:cs typeface="Calibri"/>
              </a:rPr>
              <a:t>사용법 </a:t>
            </a:r>
            <a:r>
              <a:rPr lang="en-US" altLang="ko-KR" sz="2800" b="1" dirty="0" smtClean="0">
                <a:latin typeface="+mn-ea"/>
                <a:cs typeface="Calibri"/>
              </a:rPr>
              <a:t>- </a:t>
            </a:r>
            <a:r>
              <a:rPr lang="ko-KR" altLang="en-US" sz="2800" b="1" dirty="0" smtClean="0">
                <a:latin typeface="+mn-ea"/>
                <a:cs typeface="Calibri"/>
              </a:rPr>
              <a:t>①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ophcrack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99779272" descr="DRW000019cc54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879439"/>
            <a:ext cx="4498686" cy="405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96756" y="1879439"/>
            <a:ext cx="399134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en-US" altLang="ko-KR" dirty="0"/>
              <a:t>https://</a:t>
            </a:r>
            <a:r>
              <a:rPr lang="en-US" altLang="ko-KR" dirty="0" smtClean="0"/>
              <a:t>ophcrack.sourceforge.io </a:t>
            </a:r>
            <a:r>
              <a:rPr lang="ko-KR" altLang="en-US" dirty="0" smtClean="0"/>
              <a:t>접속</a:t>
            </a:r>
            <a:endParaRPr lang="en-US" altLang="ko-KR" dirty="0" smtClean="0"/>
          </a:p>
          <a:p>
            <a:pPr lvl="0"/>
            <a:endParaRPr lang="en-US" altLang="ko-KR" dirty="0" smtClean="0"/>
          </a:p>
          <a:p>
            <a:pPr lvl="0"/>
            <a:endParaRPr lang="en-US" altLang="ko-KR" dirty="0"/>
          </a:p>
          <a:p>
            <a:r>
              <a:rPr lang="en-US" altLang="ko-KR" dirty="0"/>
              <a:t>[ Tables ] XP free small </a:t>
            </a:r>
            <a:r>
              <a:rPr lang="ko-KR" altLang="en-US" dirty="0"/>
              <a:t>다운로드</a:t>
            </a:r>
          </a:p>
          <a:p>
            <a:pPr lvl="0"/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19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Tool </a:t>
            </a:r>
            <a:r>
              <a:rPr lang="ko-KR" altLang="en-US" sz="2800" b="1" dirty="0" smtClean="0">
                <a:latin typeface="+mn-ea"/>
                <a:cs typeface="Calibri"/>
              </a:rPr>
              <a:t>사용법 </a:t>
            </a:r>
            <a:r>
              <a:rPr lang="en-US" altLang="ko-KR" sz="2800" b="1" dirty="0" smtClean="0">
                <a:latin typeface="+mn-ea"/>
                <a:cs typeface="Calibri"/>
              </a:rPr>
              <a:t>- </a:t>
            </a:r>
            <a:r>
              <a:rPr lang="ko-KR" altLang="en-US" sz="2800" b="1" dirty="0">
                <a:latin typeface="+mn-ea"/>
                <a:cs typeface="Calibri"/>
              </a:rPr>
              <a:t>②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ophcrack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396756" y="1879439"/>
            <a:ext cx="3991344" cy="258532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# </a:t>
            </a:r>
            <a:r>
              <a:rPr lang="en-US" altLang="ko-KR" dirty="0" err="1" smtClean="0"/>
              <a:t>ophcrack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레인보우 테이블을 설</a:t>
            </a:r>
            <a:r>
              <a:rPr lang="ko-KR" altLang="en-US" dirty="0"/>
              <a:t>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PWDUMP File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PWDUMP </a:t>
            </a:r>
            <a:r>
              <a:rPr lang="ko-KR" altLang="en-US" dirty="0" smtClean="0"/>
              <a:t>파일 </a:t>
            </a:r>
            <a:r>
              <a:rPr lang="en-US" altLang="ko-KR" dirty="0" smtClean="0"/>
              <a:t>LOAD</a:t>
            </a:r>
          </a:p>
          <a:p>
            <a:endParaRPr lang="en-US" altLang="ko-KR" dirty="0"/>
          </a:p>
          <a:p>
            <a:r>
              <a:rPr lang="en-US" altLang="ko-KR" dirty="0" smtClean="0"/>
              <a:t>CRACK</a:t>
            </a: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t="2785" r="3533" b="7129"/>
          <a:stretch/>
        </p:blipFill>
        <p:spPr bwMode="auto">
          <a:xfrm>
            <a:off x="5207000" y="900693"/>
            <a:ext cx="6985000" cy="593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2023187"/>
            <a:ext cx="66484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4299662"/>
            <a:ext cx="743902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900693"/>
            <a:ext cx="6984999" cy="591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408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정</a:t>
            </a:r>
            <a:r>
              <a:rPr lang="ko-KR" altLang="en-US" sz="2800" b="1" dirty="0">
                <a:latin typeface="+mn-ea"/>
                <a:cs typeface="Calibri"/>
              </a:rPr>
              <a:t>의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>
                  <a:latin typeface="+mn-ea"/>
                </a:rPr>
                <a:t>mdk3</a:t>
              </a:r>
            </a:p>
          </p:txBody>
        </p:sp>
      </p:grpSp>
      <p:sp>
        <p:nvSpPr>
          <p:cNvPr id="25" name="자유형: 도형 12"/>
          <p:cNvSpPr/>
          <p:nvPr/>
        </p:nvSpPr>
        <p:spPr>
          <a:xfrm rot="19249572">
            <a:off x="463444" y="1914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Shape 388"/>
          <p:cNvSpPr/>
          <p:nvPr/>
        </p:nvSpPr>
        <p:spPr>
          <a:xfrm>
            <a:off x="2469103" y="21357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endParaRPr dirty="0">
              <a:latin typeface="+mn-ea"/>
            </a:endParaRPr>
          </a:p>
        </p:txBody>
      </p:sp>
      <p:sp>
        <p:nvSpPr>
          <p:cNvPr id="27" name="Shape 388"/>
          <p:cNvSpPr/>
          <p:nvPr/>
        </p:nvSpPr>
        <p:spPr>
          <a:xfrm>
            <a:off x="2621503" y="22881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MDK</a:t>
            </a:r>
            <a:r>
              <a:rPr lang="ko-KR" altLang="en-US" dirty="0" smtClean="0">
                <a:latin typeface="+mj-lt"/>
              </a:rPr>
              <a:t>는 </a:t>
            </a:r>
            <a:r>
              <a:rPr lang="en-US" altLang="ko-KR" dirty="0" smtClean="0">
                <a:latin typeface="+mj-lt"/>
              </a:rPr>
              <a:t>IEEE 802.11 </a:t>
            </a:r>
            <a:r>
              <a:rPr lang="ko-KR" altLang="en-US" dirty="0" smtClean="0">
                <a:latin typeface="+mj-lt"/>
              </a:rPr>
              <a:t>프로토콜의 약점을 증명하기 위한 툴이다</a:t>
            </a:r>
            <a:r>
              <a:rPr lang="en-US" altLang="ko-KR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* IEEE 802.11</a:t>
            </a:r>
            <a:r>
              <a:rPr lang="ko-KR" altLang="en-US" dirty="0" smtClean="0">
                <a:latin typeface="+mj-lt"/>
              </a:rPr>
              <a:t>은 </a:t>
            </a:r>
            <a:r>
              <a:rPr lang="ko-KR" altLang="en-US" dirty="0" err="1" smtClean="0">
                <a:latin typeface="+mj-lt"/>
              </a:rPr>
              <a:t>무선랜</a:t>
            </a:r>
            <a:r>
              <a:rPr lang="en-US" altLang="ko-KR" dirty="0" smtClean="0">
                <a:latin typeface="+mj-lt"/>
              </a:rPr>
              <a:t>, </a:t>
            </a:r>
            <a:r>
              <a:rPr lang="ko-KR" altLang="en-US" dirty="0" err="1" smtClean="0">
                <a:latin typeface="+mj-lt"/>
              </a:rPr>
              <a:t>와이파이라고</a:t>
            </a:r>
            <a:r>
              <a:rPr lang="ko-KR" altLang="en-US" dirty="0" smtClean="0">
                <a:latin typeface="+mj-lt"/>
              </a:rPr>
              <a:t> 부르는 무선 근거리 통신망을 위한 컴퓨터 무선 네트워크에 사용되는 기술이다</a:t>
            </a:r>
            <a:r>
              <a:rPr lang="en-US" altLang="ko-KR" dirty="0" smtClean="0">
                <a:latin typeface="+mj-lt"/>
              </a:rPr>
              <a:t>.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4575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+mn-ea"/>
                <a:cs typeface="Calibri"/>
              </a:rPr>
              <a:t>Tool </a:t>
            </a:r>
            <a:r>
              <a:rPr lang="ko-KR" altLang="en-US" sz="2800" b="1" dirty="0">
                <a:latin typeface="+mn-ea"/>
                <a:cs typeface="Calibri"/>
              </a:rPr>
              <a:t>사용법 </a:t>
            </a:r>
            <a:r>
              <a:rPr lang="en-US" altLang="ko-KR" sz="2800" b="1" dirty="0">
                <a:latin typeface="+mn-ea"/>
                <a:cs typeface="Calibri"/>
              </a:rPr>
              <a:t>- </a:t>
            </a:r>
            <a:r>
              <a:rPr lang="ko-KR" altLang="en-US" sz="2800" b="1" dirty="0">
                <a:latin typeface="+mn-ea"/>
                <a:cs typeface="Calibri"/>
              </a:rPr>
              <a:t>①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rgbClr val="808080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rgbClr val="808080"/>
                </a:solidFill>
                <a:latin typeface="+mn-ea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396756" y="1879439"/>
            <a:ext cx="3991344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0"/>
            <a:r>
              <a:rPr lang="ko-KR" altLang="en-US" dirty="0" smtClean="0"/>
              <a:t>무선 </a:t>
            </a:r>
            <a:r>
              <a:rPr lang="ko-KR" altLang="en-US" dirty="0" err="1" smtClean="0"/>
              <a:t>랜카드</a:t>
            </a:r>
            <a:r>
              <a:rPr lang="ko-KR" altLang="en-US" dirty="0" smtClean="0"/>
              <a:t> 장착</a:t>
            </a:r>
            <a:endParaRPr lang="en-US" altLang="ko-KR" dirty="0" smtClean="0"/>
          </a:p>
          <a:p>
            <a:pPr lvl="0"/>
            <a:endParaRPr lang="en-US" altLang="ko-KR" dirty="0"/>
          </a:p>
          <a:p>
            <a:pPr lvl="0"/>
            <a:r>
              <a:rPr lang="ko-KR" altLang="en-US" dirty="0" smtClean="0"/>
              <a:t>네트워크 선택</a:t>
            </a:r>
            <a:endParaRPr lang="ko-KR" altLang="en-US" dirty="0"/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410324" y="2092071"/>
            <a:ext cx="4476750" cy="4067175"/>
            <a:chOff x="6944789" y="2092072"/>
            <a:chExt cx="4476750" cy="4067175"/>
          </a:xfrm>
        </p:grpSpPr>
        <p:pic>
          <p:nvPicPr>
            <p:cNvPr id="1229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4789" y="2092072"/>
              <a:ext cx="4476750" cy="406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8445499" y="5805264"/>
              <a:ext cx="674837" cy="2597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6000" y="1785700"/>
            <a:ext cx="4790991" cy="4509352"/>
            <a:chOff x="6096000" y="1785700"/>
            <a:chExt cx="4790991" cy="4509352"/>
          </a:xfrm>
        </p:grpSpPr>
        <p:pic>
          <p:nvPicPr>
            <p:cNvPr id="12300" name="Picture 1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80" t="-1" r="-188" b="485"/>
            <a:stretch/>
          </p:blipFill>
          <p:spPr bwMode="auto">
            <a:xfrm>
              <a:off x="6096000" y="1785700"/>
              <a:ext cx="4790991" cy="4509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8544272" y="3573016"/>
              <a:ext cx="936104" cy="3008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7" name="자유형 26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8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b="1" dirty="0">
                  <a:latin typeface="+mn-ea"/>
                </a:rPr>
                <a:t>mdk3</a:t>
              </a:r>
            </a:p>
          </p:txBody>
        </p:sp>
      </p:grpSp>
      <p:sp>
        <p:nvSpPr>
          <p:cNvPr id="25" name="자유형: 도형 12"/>
          <p:cNvSpPr/>
          <p:nvPr/>
        </p:nvSpPr>
        <p:spPr>
          <a:xfrm rot="19249572">
            <a:off x="463444" y="1914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42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+mn-ea"/>
                <a:cs typeface="Calibri"/>
              </a:rPr>
              <a:t>Tool </a:t>
            </a:r>
            <a:r>
              <a:rPr lang="ko-KR" altLang="en-US" sz="2800" b="1" dirty="0">
                <a:latin typeface="+mn-ea"/>
                <a:cs typeface="Calibri"/>
              </a:rPr>
              <a:t>사용법 </a:t>
            </a:r>
            <a:r>
              <a:rPr lang="en-US" altLang="ko-KR" sz="2800" b="1" dirty="0">
                <a:latin typeface="+mn-ea"/>
                <a:cs typeface="Calibri"/>
              </a:rPr>
              <a:t>- </a:t>
            </a:r>
            <a:r>
              <a:rPr lang="ko-KR" altLang="en-US" sz="2800" b="1" dirty="0">
                <a:latin typeface="+mn-ea"/>
                <a:cs typeface="Calibri"/>
              </a:rPr>
              <a:t>②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rgbClr val="808080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rgbClr val="808080"/>
                </a:solidFill>
                <a:latin typeface="+mn-ea"/>
              </a:endParaRPr>
            </a:p>
          </p:txBody>
        </p:sp>
      </p:grpSp>
      <p:sp>
        <p:nvSpPr>
          <p:cNvPr id="27" name="Shape 388"/>
          <p:cNvSpPr/>
          <p:nvPr/>
        </p:nvSpPr>
        <p:spPr>
          <a:xfrm>
            <a:off x="2469103" y="15769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 fontScale="92500" lnSpcReduction="10000"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wlan0</a:t>
            </a:r>
            <a:r>
              <a:rPr lang="ko-KR" altLang="en-US" dirty="0" smtClean="0">
                <a:latin typeface="+mj-lt"/>
              </a:rPr>
              <a:t>을 매니저 모드에서 모니터 모드로 전환</a:t>
            </a: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/>
              <a:t># </a:t>
            </a:r>
            <a:r>
              <a:rPr lang="en-US" altLang="ko-KR" dirty="0" err="1"/>
              <a:t>iw</a:t>
            </a:r>
            <a:r>
              <a:rPr lang="en-US" altLang="ko-KR" dirty="0"/>
              <a:t> wlan0 interface add mon0 type monitor</a:t>
            </a:r>
          </a:p>
          <a:p>
            <a:pPr>
              <a:lnSpc>
                <a:spcPct val="150000"/>
              </a:lnSpc>
              <a:defRPr/>
            </a:pP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/>
              <a:t>모드가 전환됐는지 </a:t>
            </a:r>
            <a:r>
              <a:rPr lang="ko-KR" altLang="en-US" dirty="0" smtClean="0"/>
              <a:t>확인</a:t>
            </a: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+mj-lt"/>
              </a:rPr>
              <a:t>#</a:t>
            </a:r>
            <a:r>
              <a:rPr lang="en-US" altLang="ko-KR" dirty="0">
                <a:latin typeface="+mj-lt"/>
              </a:rPr>
              <a:t> </a:t>
            </a:r>
            <a:r>
              <a:rPr lang="en-US" altLang="ko-KR" dirty="0" err="1" smtClean="0">
                <a:latin typeface="+mj-lt"/>
              </a:rPr>
              <a:t>iwconfig</a:t>
            </a: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 smtClean="0">
                <a:latin typeface="+mj-lt"/>
              </a:rPr>
              <a:t> </a:t>
            </a:r>
            <a:endParaRPr dirty="0">
              <a:latin typeface="+mj-lt"/>
            </a:endParaRPr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03" y="3575848"/>
            <a:ext cx="761047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19197" y="191465"/>
            <a:ext cx="1416294" cy="2050888"/>
            <a:chOff x="119197" y="191465"/>
            <a:chExt cx="1416294" cy="2050888"/>
          </a:xfrm>
        </p:grpSpPr>
        <p:grpSp>
          <p:nvGrpSpPr>
            <p:cNvPr id="18" name="그룹 17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19" name="자유형 1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0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mdk3</a:t>
                </a:r>
              </a:p>
            </p:txBody>
          </p:sp>
        </p:grpSp>
        <p:sp>
          <p:nvSpPr>
            <p:cNvPr id="25" name="자유형: 도형 12"/>
            <p:cNvSpPr/>
            <p:nvPr/>
          </p:nvSpPr>
          <p:spPr>
            <a:xfrm rot="19249572">
              <a:off x="463444" y="1914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02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939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+mn-ea"/>
                <a:cs typeface="Calibri"/>
              </a:rPr>
              <a:t>Tool </a:t>
            </a:r>
            <a:r>
              <a:rPr lang="ko-KR" altLang="en-US" sz="2800" b="1" dirty="0">
                <a:latin typeface="+mn-ea"/>
                <a:cs typeface="Calibri"/>
              </a:rPr>
              <a:t>사용법 </a:t>
            </a:r>
            <a:r>
              <a:rPr lang="en-US" altLang="ko-KR" sz="2800" b="1" dirty="0">
                <a:latin typeface="+mn-ea"/>
                <a:cs typeface="Calibri"/>
              </a:rPr>
              <a:t>- </a:t>
            </a:r>
            <a:r>
              <a:rPr lang="ko-KR" altLang="en-US" sz="2800" b="1" dirty="0">
                <a:latin typeface="+mn-ea"/>
                <a:cs typeface="Calibri"/>
              </a:rPr>
              <a:t>②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rgbClr val="808080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rgbClr val="808080"/>
                </a:solidFill>
                <a:latin typeface="+mn-ea"/>
              </a:endParaRPr>
            </a:p>
          </p:txBody>
        </p:sp>
      </p:grpSp>
      <p:sp>
        <p:nvSpPr>
          <p:cNvPr id="25" name="자유형: 도형 12"/>
          <p:cNvSpPr/>
          <p:nvPr/>
        </p:nvSpPr>
        <p:spPr>
          <a:xfrm rot="19249572">
            <a:off x="463444" y="1914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Shape 388"/>
          <p:cNvSpPr/>
          <p:nvPr/>
        </p:nvSpPr>
        <p:spPr>
          <a:xfrm>
            <a:off x="2440239" y="1564224"/>
            <a:ext cx="8951372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endParaRPr dirty="0">
              <a:latin typeface="+mn-ea"/>
            </a:endParaRPr>
          </a:p>
        </p:txBody>
      </p:sp>
      <p:sp>
        <p:nvSpPr>
          <p:cNvPr id="27" name="Shape 388"/>
          <p:cNvSpPr/>
          <p:nvPr/>
        </p:nvSpPr>
        <p:spPr>
          <a:xfrm>
            <a:off x="2621503" y="1926174"/>
            <a:ext cx="8951372" cy="1177262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Access Point </a:t>
            </a:r>
            <a:r>
              <a:rPr lang="ko-KR" altLang="en-US" dirty="0" smtClean="0">
                <a:latin typeface="+mj-lt"/>
              </a:rPr>
              <a:t>확인</a:t>
            </a:r>
            <a:endParaRPr lang="en-US" altLang="ko-KR" dirty="0" smtClean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dirty="0" smtClean="0">
                <a:latin typeface="+mj-lt"/>
              </a:rPr>
              <a:t># </a:t>
            </a:r>
            <a:r>
              <a:rPr lang="en-US" dirty="0" err="1">
                <a:latin typeface="+mj-lt"/>
              </a:rPr>
              <a:t>iwconfig</a:t>
            </a:r>
            <a:r>
              <a:rPr lang="en-US" dirty="0" smtClean="0">
                <a:latin typeface="+mj-lt"/>
              </a:rPr>
              <a:t> | grep Access // (88:36:6C:D6:B1:88)</a:t>
            </a:r>
            <a:endParaRPr lang="en-US" dirty="0">
              <a:latin typeface="+mj-lt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02" y="3213898"/>
            <a:ext cx="76295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19197" y="191465"/>
            <a:ext cx="1416294" cy="2050888"/>
            <a:chOff x="119197" y="191465"/>
            <a:chExt cx="1416294" cy="205088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1" name="자유형 2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8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mdk3</a:t>
                </a: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463444" y="1914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02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54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공격 기법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3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5" name="Shape 391"/>
          <p:cNvSpPr/>
          <p:nvPr/>
        </p:nvSpPr>
        <p:spPr>
          <a:xfrm>
            <a:off x="3533486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26" name="Shape 388"/>
          <p:cNvSpPr/>
          <p:nvPr/>
        </p:nvSpPr>
        <p:spPr>
          <a:xfrm>
            <a:off x="2469102" y="1144714"/>
            <a:ext cx="9722897" cy="5713286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ko-KR" altLang="en-US" b="1" dirty="0">
                <a:latin typeface="+mn-ea"/>
              </a:rPr>
              <a:t>공격 기법</a:t>
            </a:r>
            <a:endParaRPr lang="en-US" altLang="ko-KR" b="1" dirty="0">
              <a:latin typeface="+mn-ea"/>
            </a:endParaRPr>
          </a:p>
          <a:p>
            <a:pPr fontAlgn="base"/>
            <a:endParaRPr lang="en-US" altLang="ko-KR" sz="500" b="1" dirty="0">
              <a:latin typeface="+mn-ea"/>
            </a:endParaRPr>
          </a:p>
          <a:p>
            <a:pPr marL="285750" indent="-285750" fontAlgn="base">
              <a:buFontTx/>
              <a:buChar char="-"/>
            </a:pPr>
            <a:r>
              <a:rPr lang="en-US" altLang="ko-KR" b="1" dirty="0">
                <a:latin typeface="+mn-ea"/>
              </a:rPr>
              <a:t>Slow HTTP Header </a:t>
            </a:r>
            <a:r>
              <a:rPr lang="en-US" altLang="ko-KR" b="1" dirty="0" err="1">
                <a:latin typeface="+mn-ea"/>
              </a:rPr>
              <a:t>DoS</a:t>
            </a:r>
            <a:r>
              <a:rPr lang="en-US" altLang="ko-KR" b="1" dirty="0">
                <a:latin typeface="+mn-ea"/>
              </a:rPr>
              <a:t> (</a:t>
            </a:r>
            <a:r>
              <a:rPr lang="en-US" altLang="ko-KR" b="1" dirty="0" err="1">
                <a:latin typeface="+mn-ea"/>
              </a:rPr>
              <a:t>Slowloris</a:t>
            </a:r>
            <a:r>
              <a:rPr lang="en-US" altLang="ko-KR" b="1" dirty="0">
                <a:latin typeface="+mn-ea"/>
              </a:rPr>
              <a:t>)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 (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기본값</a:t>
            </a:r>
            <a:r>
              <a:rPr lang="en-US" altLang="ko-KR" b="1" dirty="0">
                <a:solidFill>
                  <a:srgbClr val="0000FF"/>
                </a:solidFill>
                <a:latin typeface="+mn-ea"/>
              </a:rPr>
              <a:t>)</a:t>
            </a:r>
          </a:p>
          <a:p>
            <a:pPr marL="285750" indent="-285750" fontAlgn="base">
              <a:buFontTx/>
              <a:buChar char="-"/>
            </a:pPr>
            <a:endParaRPr lang="en-US" altLang="ko-KR" sz="500" b="1" dirty="0">
              <a:latin typeface="+mn-ea"/>
            </a:endParaRPr>
          </a:p>
          <a:p>
            <a:pPr fontAlgn="base"/>
            <a:r>
              <a:rPr lang="ko-KR" altLang="en-US" sz="1600" dirty="0">
                <a:latin typeface="+mn-ea"/>
              </a:rPr>
              <a:t>요청 헤더의 끝을 의미하는 </a:t>
            </a:r>
            <a:r>
              <a:rPr lang="en-US" altLang="ko-KR" sz="1600" dirty="0">
                <a:latin typeface="+mn-ea"/>
              </a:rPr>
              <a:t>‘0d 0a 0d 0a’</a:t>
            </a:r>
            <a:r>
              <a:rPr lang="ko-KR" altLang="en-US" sz="1600" dirty="0">
                <a:latin typeface="+mn-ea"/>
              </a:rPr>
              <a:t>가 아닌 비정상적인 값의 전달</a:t>
            </a:r>
            <a:endParaRPr lang="en-US" altLang="ko-KR" sz="1600" dirty="0">
              <a:latin typeface="+mn-ea"/>
            </a:endParaRPr>
          </a:p>
          <a:p>
            <a:pPr fontAlgn="base"/>
            <a:r>
              <a:rPr lang="en-US" altLang="ko-KR" sz="1600" dirty="0">
                <a:latin typeface="+mn-ea"/>
              </a:rPr>
              <a:t>			</a:t>
            </a:r>
            <a:r>
              <a:rPr lang="ko-KR" altLang="en-US" sz="1600" dirty="0">
                <a:latin typeface="+mn-ea"/>
              </a:rPr>
              <a:t>↓</a:t>
            </a:r>
            <a:endParaRPr lang="en-US" altLang="ko-KR" sz="1600" dirty="0">
              <a:latin typeface="+mn-ea"/>
            </a:endParaRPr>
          </a:p>
          <a:p>
            <a:pPr fontAlgn="base"/>
            <a:r>
              <a:rPr lang="ko-KR" altLang="en-US" sz="1600" dirty="0">
                <a:latin typeface="+mn-ea"/>
              </a:rPr>
              <a:t>서버는 헤더의 전송이 아직 완료되지 않은 것으로 판단</a:t>
            </a:r>
            <a:endParaRPr lang="en-US" altLang="ko-KR" sz="1600" dirty="0">
              <a:latin typeface="+mn-ea"/>
            </a:endParaRPr>
          </a:p>
          <a:p>
            <a:pPr fontAlgn="base"/>
            <a:r>
              <a:rPr lang="en-US" altLang="ko-KR" sz="1600" dirty="0">
                <a:latin typeface="+mn-ea"/>
              </a:rPr>
              <a:t>			</a:t>
            </a:r>
            <a:r>
              <a:rPr lang="ko-KR" altLang="en-US" sz="1600" dirty="0">
                <a:latin typeface="+mn-ea"/>
              </a:rPr>
              <a:t>↓</a:t>
            </a:r>
            <a:endParaRPr lang="en-US" altLang="ko-KR" sz="1600" dirty="0">
              <a:latin typeface="+mn-ea"/>
            </a:endParaRPr>
          </a:p>
          <a:p>
            <a:pPr fontAlgn="base"/>
            <a:r>
              <a:rPr lang="ko-KR" altLang="en-US" sz="1600" dirty="0">
                <a:latin typeface="+mn-ea"/>
              </a:rPr>
              <a:t>연결 상태를 유지하여 웹 서버의 </a:t>
            </a:r>
            <a:r>
              <a:rPr lang="ko-KR" altLang="en-US" sz="1600" dirty="0" err="1">
                <a:latin typeface="+mn-ea"/>
              </a:rPr>
              <a:t>가용량</a:t>
            </a:r>
            <a:r>
              <a:rPr lang="ko-KR" altLang="en-US" sz="1600" dirty="0">
                <a:latin typeface="+mn-ea"/>
              </a:rPr>
              <a:t> 침해</a:t>
            </a:r>
            <a:endParaRPr lang="en-US" altLang="ko-KR" sz="1600" dirty="0">
              <a:latin typeface="+mn-ea"/>
            </a:endParaRPr>
          </a:p>
          <a:p>
            <a:pPr fontAlgn="base"/>
            <a:endParaRPr lang="en-US" altLang="ko-KR" dirty="0"/>
          </a:p>
          <a:p>
            <a:pPr marL="285750" indent="-285750" fontAlgn="base">
              <a:buFontTx/>
              <a:buChar char="-"/>
            </a:pPr>
            <a:r>
              <a:rPr lang="en-US" altLang="ko-KR" b="1" dirty="0"/>
              <a:t>Slow HTTP POST </a:t>
            </a:r>
            <a:r>
              <a:rPr lang="en-US" altLang="ko-KR" b="1" dirty="0" err="1"/>
              <a:t>DoS</a:t>
            </a:r>
            <a:r>
              <a:rPr lang="en-US" altLang="ko-KR" b="1" dirty="0"/>
              <a:t> (RUDY) (R-U-Dead-Yet?)</a:t>
            </a:r>
          </a:p>
          <a:p>
            <a:pPr marL="285750" indent="-285750" fontAlgn="base">
              <a:buFontTx/>
              <a:buChar char="-"/>
            </a:pPr>
            <a:endParaRPr lang="en-US" altLang="ko-KR" sz="500" b="1" dirty="0"/>
          </a:p>
          <a:p>
            <a:pPr fontAlgn="base"/>
            <a:r>
              <a:rPr lang="ko-KR" altLang="en-US" sz="1600" dirty="0"/>
              <a:t>헤더 필드의 </a:t>
            </a:r>
            <a:r>
              <a:rPr lang="en-US" altLang="ko-KR" sz="1600" dirty="0"/>
              <a:t>Content-Length</a:t>
            </a:r>
            <a:r>
              <a:rPr lang="ko-KR" altLang="en-US" sz="1600" dirty="0"/>
              <a:t>를 비정상적으로 크게 설정</a:t>
            </a:r>
            <a:endParaRPr lang="en-US" altLang="ko-KR" sz="1600" dirty="0"/>
          </a:p>
          <a:p>
            <a:pPr fontAlgn="base"/>
            <a:r>
              <a:rPr lang="en-US" altLang="ko-KR" sz="1600" dirty="0">
                <a:latin typeface="+mn-ea"/>
              </a:rPr>
              <a:t>			</a:t>
            </a:r>
            <a:r>
              <a:rPr lang="ko-KR" altLang="en-US" sz="1600" dirty="0">
                <a:latin typeface="+mn-ea"/>
              </a:rPr>
              <a:t>↓</a:t>
            </a:r>
            <a:endParaRPr lang="en-US" altLang="ko-KR" sz="1600" dirty="0"/>
          </a:p>
          <a:p>
            <a:pPr fontAlgn="base"/>
            <a:r>
              <a:rPr lang="ko-KR" altLang="en-US" sz="1600" dirty="0"/>
              <a:t>매우 작은 데이터를 천천히 웹 서버에 전송하여 연결상태를 유지하여 웹 서버의 </a:t>
            </a:r>
            <a:r>
              <a:rPr lang="ko-KR" altLang="en-US" sz="1600" dirty="0" err="1"/>
              <a:t>가용량</a:t>
            </a:r>
            <a:r>
              <a:rPr lang="ko-KR" altLang="en-US" sz="1600" dirty="0"/>
              <a:t> 침해</a:t>
            </a:r>
            <a:endParaRPr lang="en-US" altLang="ko-KR" sz="1600" dirty="0"/>
          </a:p>
          <a:p>
            <a:pPr marL="285750" indent="-285750" fontAlgn="base">
              <a:buFontTx/>
              <a:buChar char="-"/>
            </a:pPr>
            <a:endParaRPr lang="en-US" altLang="ko-KR" dirty="0"/>
          </a:p>
          <a:p>
            <a:pPr marL="285750" indent="-285750" fontAlgn="base">
              <a:buFontTx/>
              <a:buChar char="-"/>
            </a:pPr>
            <a:r>
              <a:rPr lang="en-US" altLang="ko-KR" b="1" dirty="0"/>
              <a:t>Slow HTTP Read </a:t>
            </a:r>
            <a:r>
              <a:rPr lang="en-US" altLang="ko-KR" b="1" dirty="0" err="1"/>
              <a:t>DoS</a:t>
            </a:r>
            <a:endParaRPr lang="en-US" altLang="ko-KR" b="1" dirty="0"/>
          </a:p>
          <a:p>
            <a:pPr fontAlgn="base"/>
            <a:endParaRPr lang="en-US" altLang="ko-KR" sz="500" b="1" dirty="0"/>
          </a:p>
          <a:p>
            <a:pPr fontAlgn="base"/>
            <a:r>
              <a:rPr lang="en-US" altLang="ko-KR" sz="1600" dirty="0"/>
              <a:t>HTTP </a:t>
            </a:r>
            <a:r>
              <a:rPr lang="ko-KR" altLang="en-US" sz="1600" dirty="0"/>
              <a:t>요청을 보낸 후 </a:t>
            </a:r>
            <a:r>
              <a:rPr lang="en-US" altLang="ko-KR" sz="1600" dirty="0"/>
              <a:t>Windows</a:t>
            </a:r>
            <a:r>
              <a:rPr lang="ko-KR" altLang="en-US" sz="1600" dirty="0"/>
              <a:t> </a:t>
            </a:r>
            <a:r>
              <a:rPr lang="en-US" altLang="ko-KR" sz="1600" dirty="0"/>
              <a:t>Size</a:t>
            </a:r>
            <a:r>
              <a:rPr lang="ko-KR" altLang="en-US" sz="1600" dirty="0"/>
              <a:t>를 아주 작게</a:t>
            </a:r>
            <a:r>
              <a:rPr lang="en-US" altLang="ko-KR" sz="1600" dirty="0"/>
              <a:t>(</a:t>
            </a:r>
            <a:r>
              <a:rPr lang="ko-KR" altLang="en-US" sz="1600" dirty="0"/>
              <a:t>혹은 </a:t>
            </a:r>
            <a:r>
              <a:rPr lang="en-US" altLang="ko-KR" sz="1600" dirty="0"/>
              <a:t>0</a:t>
            </a:r>
            <a:r>
              <a:rPr lang="ko-KR" altLang="en-US" sz="1600" dirty="0"/>
              <a:t>으로</a:t>
            </a:r>
            <a:r>
              <a:rPr lang="en-US" altLang="ko-KR" sz="1600" dirty="0"/>
              <a:t>) 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fontAlgn="base"/>
            <a:r>
              <a:rPr lang="en-US" altLang="ko-KR" sz="1600" dirty="0">
                <a:latin typeface="+mn-ea"/>
              </a:rPr>
              <a:t>			</a:t>
            </a:r>
            <a:r>
              <a:rPr lang="ko-KR" altLang="en-US" sz="1600" dirty="0">
                <a:latin typeface="+mn-ea"/>
              </a:rPr>
              <a:t>↓</a:t>
            </a:r>
            <a:endParaRPr lang="en-US" altLang="ko-KR" sz="1600" dirty="0"/>
          </a:p>
          <a:p>
            <a:pPr fontAlgn="base"/>
            <a:r>
              <a:rPr lang="ko-KR" altLang="en-US" sz="1600" dirty="0"/>
              <a:t>연결 상태를 유지하여 웹 서버의 </a:t>
            </a:r>
            <a:r>
              <a:rPr lang="ko-KR" altLang="en-US" sz="1600" dirty="0" err="1"/>
              <a:t>가용량</a:t>
            </a:r>
            <a:r>
              <a:rPr lang="ko-KR" altLang="en-US" sz="1600" dirty="0"/>
              <a:t> 침해</a:t>
            </a:r>
            <a:endParaRPr lang="en-US" altLang="ko-KR" sz="1600" dirty="0"/>
          </a:p>
          <a:p>
            <a:pPr fontAlgn="base"/>
            <a:endParaRPr lang="en-US" altLang="ko-KR" sz="1600" dirty="0"/>
          </a:p>
          <a:p>
            <a:pPr fontAlgn="base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Content-Length: HTTP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요청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패킷을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보낼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내용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(body)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의 크기를 지정하는 헤더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Windows Size: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한 번에 받을 수 있는 데이터 양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29150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+mn-ea"/>
                <a:cs typeface="Calibri"/>
              </a:rPr>
              <a:t>Tool </a:t>
            </a:r>
            <a:r>
              <a:rPr lang="ko-KR" altLang="en-US" sz="2800" b="1" dirty="0">
                <a:latin typeface="+mn-ea"/>
                <a:cs typeface="Calibri"/>
              </a:rPr>
              <a:t>사용법 </a:t>
            </a:r>
            <a:r>
              <a:rPr lang="en-US" altLang="ko-KR" sz="2800" b="1" dirty="0">
                <a:latin typeface="+mn-ea"/>
                <a:cs typeface="Calibri"/>
              </a:rPr>
              <a:t>- </a:t>
            </a:r>
            <a:r>
              <a:rPr lang="ko-KR" altLang="en-US" sz="2800" b="1" dirty="0" smtClean="0">
                <a:latin typeface="+mn-ea"/>
                <a:cs typeface="Calibri"/>
              </a:rPr>
              <a:t>③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rgbClr val="808080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rgbClr val="808080"/>
                </a:solidFill>
                <a:latin typeface="+mn-ea"/>
              </a:endParaRPr>
            </a:p>
          </p:txBody>
        </p:sp>
      </p:grpSp>
      <p:sp>
        <p:nvSpPr>
          <p:cNvPr id="25" name="자유형: 도형 12"/>
          <p:cNvSpPr/>
          <p:nvPr/>
        </p:nvSpPr>
        <p:spPr>
          <a:xfrm rot="19249572">
            <a:off x="463444" y="1914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503" y="3103436"/>
            <a:ext cx="7620000" cy="249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Shape 388"/>
          <p:cNvSpPr/>
          <p:nvPr/>
        </p:nvSpPr>
        <p:spPr>
          <a:xfrm>
            <a:off x="2621503" y="1926174"/>
            <a:ext cx="8951372" cy="2036226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 smtClean="0">
                <a:latin typeface="+mn-ea"/>
              </a:rPr>
              <a:t>88:36:6C:D6:B1:88 </a:t>
            </a:r>
            <a:r>
              <a:rPr lang="ko-KR" altLang="en-US" dirty="0" smtClean="0">
                <a:latin typeface="+mn-ea"/>
              </a:rPr>
              <a:t>장비로 공격 시도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+mn-ea"/>
            </a:endParaRPr>
          </a:p>
          <a:p>
            <a:pPr fontAlgn="base"/>
            <a:r>
              <a:rPr lang="en-US" altLang="ko-KR" dirty="0"/>
              <a:t># mdk3 mon0 a –a 88:36:6C:D6:B1:88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197" y="191465"/>
            <a:ext cx="1416294" cy="2050888"/>
            <a:chOff x="119197" y="191465"/>
            <a:chExt cx="1416294" cy="205088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mdk3</a:t>
                </a:r>
              </a:p>
            </p:txBody>
          </p:sp>
        </p:grpSp>
        <p:sp>
          <p:nvSpPr>
            <p:cNvPr id="21" name="자유형: 도형 12"/>
            <p:cNvSpPr/>
            <p:nvPr/>
          </p:nvSpPr>
          <p:spPr>
            <a:xfrm rot="19249572">
              <a:off x="463444" y="1914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02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39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395553"/>
            <a:ext cx="1416294" cy="1846800"/>
            <a:chOff x="2261118" y="2212520"/>
            <a:chExt cx="4831975" cy="5747657"/>
          </a:xfrm>
        </p:grpSpPr>
        <p:sp>
          <p:nvSpPr>
            <p:cNvPr id="23" name="자유형 22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4" name="직사각형 4"/>
            <p:cNvSpPr/>
            <p:nvPr/>
          </p:nvSpPr>
          <p:spPr>
            <a:xfrm>
              <a:off x="2315344" y="2212520"/>
              <a:ext cx="4777749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rgbClr val="808080"/>
                  </a:solidFill>
                  <a:latin typeface="+mn-ea"/>
                </a:rPr>
                <a:t>mdk3</a:t>
              </a:r>
              <a:endParaRPr lang="en-US" altLang="ko-KR" sz="2200" dirty="0">
                <a:solidFill>
                  <a:srgbClr val="808080"/>
                </a:solidFill>
                <a:latin typeface="+mn-ea"/>
              </a:endParaRPr>
            </a:p>
          </p:txBody>
        </p:sp>
      </p:grpSp>
      <p:sp>
        <p:nvSpPr>
          <p:cNvPr id="25" name="자유형: 도형 12"/>
          <p:cNvSpPr/>
          <p:nvPr/>
        </p:nvSpPr>
        <p:spPr>
          <a:xfrm rot="19249572">
            <a:off x="463444" y="1914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  <a:endParaRPr lang="ko-KR" altLang="en-US" sz="1200" b="1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결과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r="1"/>
          <a:stretch/>
        </p:blipFill>
        <p:spPr bwMode="auto">
          <a:xfrm>
            <a:off x="2140786" y="1818129"/>
            <a:ext cx="8974600" cy="336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119197" y="191465"/>
            <a:ext cx="1416294" cy="2050888"/>
            <a:chOff x="119197" y="191465"/>
            <a:chExt cx="1416294" cy="2050888"/>
          </a:xfrm>
        </p:grpSpPr>
        <p:grpSp>
          <p:nvGrpSpPr>
            <p:cNvPr id="17" name="그룹 16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1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mdk3</a:t>
                </a:r>
              </a:p>
            </p:txBody>
          </p:sp>
        </p:grpSp>
        <p:sp>
          <p:nvSpPr>
            <p:cNvPr id="19" name="자유형: 도형 12"/>
            <p:cNvSpPr/>
            <p:nvPr/>
          </p:nvSpPr>
          <p:spPr>
            <a:xfrm rot="19249572">
              <a:off x="463444" y="19146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prstClr val="white"/>
                  </a:solidFill>
                  <a:latin typeface="+mn-ea"/>
                </a:rPr>
                <a:t>02</a:t>
              </a:r>
              <a:endParaRPr lang="ko-KR" altLang="en-US" sz="1200" b="1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679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11170" y="105833"/>
            <a:ext cx="1569660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ko-KR" altLang="en-US" sz="3600" b="1" kern="0">
                <a:solidFill>
                  <a:srgbClr val="FFFFFF"/>
                </a:solidFill>
                <a:latin typeface="+mn-ea"/>
              </a:rPr>
              <a:t>오성택</a:t>
            </a:r>
          </a:p>
          <a:p>
            <a:pPr algn="ctr" latinLnBrk="0">
              <a:defRPr/>
            </a:pPr>
            <a:endParaRPr lang="en-US" altLang="ko-KR" sz="900" kern="0">
              <a:solidFill>
                <a:prstClr val="white"/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639703" y="2717708"/>
            <a:ext cx="2795871" cy="3249991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chemeClr val="tx1"/>
                  </a:solidFill>
                  <a:latin typeface="+mn-ea"/>
                </a:rPr>
                <a:t>John The Ripper</a:t>
              </a:r>
              <a:endParaRPr lang="en-US" altLang="ko-KR" sz="2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8" name="자유형: 도형 12"/>
          <p:cNvSpPr/>
          <p:nvPr/>
        </p:nvSpPr>
        <p:spPr>
          <a:xfrm rot="19249572">
            <a:off x="3597337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6500092" y="2679220"/>
            <a:ext cx="2786245" cy="3307721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200" dirty="0" smtClean="0">
                  <a:solidFill>
                    <a:schemeClr val="tx1"/>
                  </a:solidFill>
                  <a:latin typeface="+mn-ea"/>
                </a:rPr>
                <a:t>Johnny</a:t>
              </a:r>
              <a:endParaRPr lang="en-US" altLang="ko-KR" sz="22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23" name="자유형: 도형 12"/>
          <p:cNvSpPr/>
          <p:nvPr/>
        </p:nvSpPr>
        <p:spPr>
          <a:xfrm rot="19249572">
            <a:off x="7498634" y="257476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02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34666" y="1245109"/>
            <a:ext cx="296736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44546A">
                  <a:lumMod val="75000"/>
                </a:srgbClr>
              </a:buClr>
              <a:buNone/>
              <a:defRPr/>
            </a:pPr>
            <a:r>
              <a:rPr lang="en-US" altLang="ko-KR" sz="2500" b="1">
                <a:solidFill>
                  <a:srgbClr val="44546A">
                    <a:lumMod val="75000"/>
                  </a:srgbClr>
                </a:solidFill>
                <a:latin typeface="+mn-ea"/>
              </a:rPr>
              <a:t>CONTENTS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20998" y="3061335"/>
            <a:ext cx="2232125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</a:rPr>
              <a:t>  Password Attacks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5545" y="229947"/>
            <a:ext cx="384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>
              <a:latin typeface="+mn-ea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59808" y="229947"/>
            <a:ext cx="452197" cy="481060"/>
          </a:xfrm>
          <a:prstGeom prst="ellipse">
            <a:avLst/>
          </a:prstGeom>
          <a:solidFill>
            <a:srgbClr val="50296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>
                <a:latin typeface="+mn-ea"/>
              </a:rPr>
              <a:t>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79102" y="3061335"/>
            <a:ext cx="2232126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dirty="0">
                <a:latin typeface="+mn-ea"/>
              </a:rPr>
              <a:t>  Password Attacks</a:t>
            </a:r>
          </a:p>
        </p:txBody>
      </p:sp>
    </p:spTree>
    <p:extLst>
      <p:ext uri="{BB962C8B-B14F-4D97-AF65-F5344CB8AC3E}">
        <p14:creationId xmlns:p14="http://schemas.microsoft.com/office/powerpoint/2010/main" val="1318758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135274" y="1959328"/>
            <a:ext cx="4091355" cy="3584222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Autofit/>
          </a:bodyPr>
          <a:lstStyle/>
          <a:p>
            <a:pPr lvl="0">
              <a:defRPr/>
            </a:pPr>
            <a:r>
              <a:rPr lang="ko-KR" altLang="en-US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패스워드 크래킹 도구</a:t>
            </a:r>
          </a:p>
          <a:p>
            <a:pPr lvl="0">
              <a:defRPr/>
            </a:pPr>
            <a:r>
              <a:rPr lang="ko-KR" altLang="en-US" spc="-150" dirty="0">
                <a:latin typeface="나눔스퀘어 Bold"/>
                <a:ea typeface="나눔스퀘어 Bold"/>
              </a:rPr>
              <a:t>패스워드 데이터 베이스 파일을 획득하여</a:t>
            </a:r>
          </a:p>
          <a:p>
            <a:pPr lvl="0">
              <a:defRPr/>
            </a:pPr>
            <a:r>
              <a:rPr lang="ko-KR" altLang="en-US" spc="-150" dirty="0">
                <a:latin typeface="나눔스퀘어 Bold"/>
                <a:ea typeface="나눔스퀘어 Bold"/>
              </a:rPr>
              <a:t>패스워드를 알아내기 위한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도구 </a:t>
            </a:r>
            <a:endParaRPr lang="ko-KR" altLang="en-US" spc="-150" dirty="0">
              <a:latin typeface="나눔스퀘어 Bold"/>
              <a:ea typeface="나눔스퀘어 Bold"/>
            </a:endParaRPr>
          </a:p>
          <a:p>
            <a:pPr lvl="0">
              <a:defRPr/>
            </a:pPr>
            <a:endParaRPr lang="en-US" altLang="ko-KR" spc="-150" dirty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John The Ripper</a:t>
            </a:r>
            <a:endParaRPr lang="ko-KR" altLang="en-US" spc="-150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ko-KR" altLang="en-US" spc="-150" dirty="0">
                <a:latin typeface="나눔스퀘어 Bold"/>
                <a:ea typeface="나눔스퀘어 Bold"/>
              </a:rPr>
              <a:t>유닉스 윈도우 등에서 지원하는 비밀번호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해독기로 유닉스 </a:t>
            </a:r>
            <a:r>
              <a:rPr lang="ko-KR" altLang="en-US" spc="-150" dirty="0">
                <a:latin typeface="나눔스퀘어 Bold"/>
                <a:ea typeface="나눔스퀘어 Bold"/>
              </a:rPr>
              <a:t>시스템에서 가장 많이 사용되는 몇몇 비밀번호 해시 종류를 더해 윈도우에서 사용하는 </a:t>
            </a:r>
            <a:r>
              <a:rPr lang="en-US" altLang="ko-KR" spc="-150" dirty="0">
                <a:latin typeface="나눔스퀘어 Bold"/>
                <a:ea typeface="나눔스퀘어 Bold"/>
              </a:rPr>
              <a:t>LM</a:t>
            </a:r>
            <a:r>
              <a:rPr lang="ko-KR" altLang="en-US" spc="-150" dirty="0">
                <a:latin typeface="나눔스퀘어 Bold"/>
                <a:ea typeface="나눔스퀘어 Bold"/>
              </a:rPr>
              <a:t>해시와 커뮤니티 강화 버전의 암호화와 다른 많은 해시들을 기본 지원한다</a:t>
            </a:r>
            <a:r>
              <a:rPr lang="en-US" altLang="ko-KR" spc="-150" dirty="0">
                <a:latin typeface="나눔스퀘어 Bold"/>
                <a:ea typeface="나눔스퀘어 Bold"/>
              </a:rPr>
              <a:t>.</a:t>
            </a: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 The Ripper </a:t>
            </a:r>
            <a:r>
              <a:rPr lang="ko-KR" altLang="en-US" sz="2800" b="1" dirty="0" smtClean="0">
                <a:latin typeface="+mn-ea"/>
                <a:cs typeface="Calibri"/>
              </a:rPr>
              <a:t>개요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2730" y="1959328"/>
            <a:ext cx="5240741" cy="35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16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1469085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Shadow File </a:t>
            </a:r>
            <a:r>
              <a:rPr lang="ko-KR" altLang="en-US" sz="2800" b="1" dirty="0" smtClean="0">
                <a:latin typeface="+mn-ea"/>
                <a:cs typeface="Calibri"/>
              </a:rPr>
              <a:t>분석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5643" y="3718306"/>
            <a:ext cx="52596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첫 번째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$     -&gt;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해시 식별</a:t>
            </a: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두 번째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$     -&gt; salt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값</a:t>
            </a: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세 번째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$     -&gt;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원본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+salt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이용해 암호화 한 값</a:t>
            </a:r>
            <a:endParaRPr lang="ko-KR" altLang="en-US" spc="-150" dirty="0">
              <a:latin typeface="나눔스퀘어 Bold"/>
              <a:ea typeface="나눔스퀘어 Bold"/>
            </a:endParaRPr>
          </a:p>
        </p:txBody>
      </p:sp>
      <p:pic>
        <p:nvPicPr>
          <p:cNvPr id="23" name="Picture 2" descr="C:\Users\root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44" y="1289131"/>
            <a:ext cx="10152668" cy="226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root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927" y="3731991"/>
            <a:ext cx="5334000" cy="249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992915" y="5699660"/>
            <a:ext cx="5183137" cy="272142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6" name="직사각형 25"/>
          <p:cNvSpPr/>
          <p:nvPr/>
        </p:nvSpPr>
        <p:spPr>
          <a:xfrm>
            <a:off x="2579719" y="1289132"/>
            <a:ext cx="343580" cy="272142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2751509" y="1862446"/>
            <a:ext cx="1720868" cy="272142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" name="직사각형 27"/>
          <p:cNvSpPr/>
          <p:nvPr/>
        </p:nvSpPr>
        <p:spPr>
          <a:xfrm>
            <a:off x="4641420" y="2997205"/>
            <a:ext cx="7445892" cy="272142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958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2957905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 The Ripper </a:t>
            </a:r>
            <a:r>
              <a:rPr lang="ko-KR" altLang="en-US" sz="2800" b="1" dirty="0" smtClean="0">
                <a:latin typeface="+mn-ea"/>
                <a:cs typeface="Calibri"/>
              </a:rPr>
              <a:t>모드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9" name="TextBox 6"/>
          <p:cNvSpPr txBox="1"/>
          <p:nvPr/>
        </p:nvSpPr>
        <p:spPr>
          <a:xfrm>
            <a:off x="2017452" y="1428663"/>
            <a:ext cx="47357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solidFill>
                  <a:srgbClr val="FF0000"/>
                </a:solidFill>
                <a:latin typeface="나눔스퀘어 Bold"/>
                <a:ea typeface="나눔스퀘어 Bold"/>
              </a:rPr>
              <a:t>Default</a:t>
            </a:r>
            <a:endParaRPr lang="en-US" altLang="ko-KR" spc="-150" dirty="0">
              <a:solidFill>
                <a:srgbClr val="FF0000"/>
              </a:solidFill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기본적인 모드로서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, 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“Single crack” -&gt; “wordlist” -&gt; “incremental “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순으로 </a:t>
            </a:r>
            <a:r>
              <a:rPr lang="ko-KR" altLang="en-US" spc="-150" dirty="0" err="1" smtClean="0">
                <a:latin typeface="나눔스퀘어 Bold"/>
                <a:ea typeface="나눔스퀘어 Bold"/>
              </a:rPr>
              <a:t>크랙이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 진행</a:t>
            </a:r>
            <a:endParaRPr lang="en-US" altLang="ko-KR" spc="-150" dirty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7053943" y="1417774"/>
            <a:ext cx="473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solidFill>
                  <a:srgbClr val="FF0000"/>
                </a:solidFill>
                <a:latin typeface="나눔스퀘어 Bold"/>
                <a:ea typeface="나눔스퀘어 Bold"/>
              </a:rPr>
              <a:t>wordlist mode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가장 간단한 크래킹모드로 단어 목록과 일부 암호 파일을 지정하기만 하면 됩니다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 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2020172" y="3209560"/>
            <a:ext cx="473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single mode</a:t>
            </a:r>
          </a:p>
          <a:p>
            <a:pPr lvl="0"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가장 빠른 모드로 사용자 이름이나 사용자 정보를 후보 비밀번호로 사용한다 </a:t>
            </a:r>
            <a:endParaRPr lang="en-US" altLang="ko-KR" spc="-150" dirty="0" smtClean="0">
              <a:latin typeface="나눔스퀘어 Bold"/>
              <a:ea typeface="나눔스퀘어 Bold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7053943" y="3212552"/>
            <a:ext cx="4735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incremental mode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>
                <a:latin typeface="나눔스퀘어 Bold"/>
                <a:ea typeface="나눔스퀘어 Bold"/>
              </a:rPr>
              <a:t>강력한 크래킹 모드로 모든 가능한 문자의 조합으로 패스워드 크래킹</a:t>
            </a:r>
          </a:p>
          <a:p>
            <a:pPr lvl="0">
              <a:buClr>
                <a:srgbClr val="FFFF00"/>
              </a:buClr>
              <a:buNone/>
              <a:defRPr/>
            </a:pP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33" name="TextBox 6"/>
          <p:cNvSpPr txBox="1"/>
          <p:nvPr/>
        </p:nvSpPr>
        <p:spPr>
          <a:xfrm>
            <a:off x="7116750" y="4813861"/>
            <a:ext cx="2988344" cy="366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>
                <a:solidFill>
                  <a:srgbClr val="FF0000"/>
                </a:solidFill>
                <a:latin typeface="나눔스퀘어 Bold"/>
                <a:ea typeface="나눔스퀘어 Bold"/>
              </a:rPr>
              <a:t>확인</a:t>
            </a:r>
            <a:r>
              <a:rPr lang="ko-KR" altLang="en-US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>
                <a:latin typeface="나눔스퀘어 Bold"/>
                <a:ea typeface="나눔스퀘어 Bold"/>
              </a:rPr>
              <a:t>:</a:t>
            </a:r>
            <a:r>
              <a:rPr lang="ko-KR" altLang="en-US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>
                <a:latin typeface="나눔스퀘어 Bold"/>
                <a:ea typeface="나눔스퀘어 Bold"/>
              </a:rPr>
              <a:t>john -show [</a:t>
            </a:r>
            <a:r>
              <a:rPr lang="ko-KR" altLang="en-US" spc="-150" dirty="0">
                <a:latin typeface="나눔스퀘어 Bold"/>
                <a:ea typeface="나눔스퀘어 Bold"/>
              </a:rPr>
              <a:t>파일이름</a:t>
            </a:r>
            <a:r>
              <a:rPr lang="en-US" altLang="ko-KR" spc="-150" dirty="0">
                <a:latin typeface="나눔스퀘어 Bold"/>
                <a:ea typeface="나눔스퀘어 Bold"/>
              </a:rPr>
              <a:t>]</a:t>
            </a:r>
          </a:p>
        </p:txBody>
      </p:sp>
      <p:sp>
        <p:nvSpPr>
          <p:cNvPr id="34" name="TextBox 6"/>
          <p:cNvSpPr txBox="1"/>
          <p:nvPr/>
        </p:nvSpPr>
        <p:spPr>
          <a:xfrm>
            <a:off x="2020172" y="4816076"/>
            <a:ext cx="47357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 dirty="0" smtClean="0">
                <a:solidFill>
                  <a:srgbClr val="FF0000"/>
                </a:solidFill>
                <a:latin typeface="나눔스퀘어 Bold"/>
                <a:ea typeface="나눔스퀘어 Bold"/>
              </a:rPr>
              <a:t>External mode</a:t>
            </a:r>
          </a:p>
          <a:p>
            <a:pPr lvl="0"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John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과 함께 사용할 외부 크래킹 모드를  정의 </a:t>
            </a:r>
            <a:r>
              <a:rPr lang="ko-KR" altLang="en-US" spc="-150" dirty="0" err="1" smtClean="0">
                <a:latin typeface="나눔스퀘어 Bold"/>
                <a:ea typeface="나눔스퀘어 Bold"/>
              </a:rPr>
              <a:t>할수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 있다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이 외부 크래킹은 사용자의 코드를 이용하여 </a:t>
            </a:r>
            <a:r>
              <a:rPr lang="ko-KR" altLang="en-US" spc="-150" dirty="0" err="1" smtClean="0">
                <a:latin typeface="나눔스퀘어 Bold"/>
                <a:ea typeface="나눔스퀘어 Bold"/>
              </a:rPr>
              <a:t>크래킹한다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218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2799"/>
            <a:ext cx="8675147" cy="1915"/>
            <a:chOff x="0" y="-1915"/>
            <a:chExt cx="11657498" cy="1915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4414290" y="-1915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 The Ripper </a:t>
            </a:r>
            <a:r>
              <a:rPr lang="ko-KR" altLang="en-US" sz="2800" b="1" dirty="0" smtClean="0">
                <a:latin typeface="+mn-ea"/>
                <a:cs typeface="Calibri"/>
              </a:rPr>
              <a:t>실</a:t>
            </a:r>
            <a:r>
              <a:rPr lang="ko-KR" altLang="en-US" sz="2800" b="1" dirty="0">
                <a:latin typeface="+mn-ea"/>
                <a:cs typeface="Calibri"/>
              </a:rPr>
              <a:t>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1866000" y="1460144"/>
            <a:ext cx="3511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</a:t>
            </a:r>
            <a:r>
              <a:rPr lang="ko-KR" altLang="en-US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>
                <a:latin typeface="나눔스퀘어 Bold"/>
                <a:ea typeface="나눔스퀘어 Bold"/>
              </a:rPr>
              <a:t>vi /test/test.txt</a:t>
            </a:r>
          </a:p>
        </p:txBody>
      </p:sp>
      <p:sp>
        <p:nvSpPr>
          <p:cNvPr id="23" name="TextBox 6"/>
          <p:cNvSpPr txBox="1"/>
          <p:nvPr/>
        </p:nvSpPr>
        <p:spPr>
          <a:xfrm>
            <a:off x="7081616" y="1231904"/>
            <a:ext cx="5681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 unshadow /</a:t>
            </a:r>
            <a:r>
              <a:rPr lang="en-US" altLang="ko-KR" spc="-150" dirty="0" err="1">
                <a:latin typeface="나눔스퀘어 Bold"/>
                <a:ea typeface="나눔스퀘어 Bold"/>
              </a:rPr>
              <a:t>etc</a:t>
            </a:r>
            <a:r>
              <a:rPr lang="en-US" altLang="ko-KR" spc="-150" dirty="0">
                <a:latin typeface="나눔스퀘어 Bold"/>
                <a:ea typeface="나눔스퀘어 Bold"/>
              </a:rPr>
              <a:t>/</a:t>
            </a:r>
            <a:r>
              <a:rPr lang="en-US" altLang="ko-KR" spc="-150" dirty="0" err="1">
                <a:latin typeface="나눔스퀘어 Bold"/>
                <a:ea typeface="나눔스퀘어 Bold"/>
              </a:rPr>
              <a:t>passwd</a:t>
            </a:r>
            <a:r>
              <a:rPr lang="en-US" altLang="ko-KR" spc="-150" dirty="0">
                <a:latin typeface="나눔스퀘어 Bold"/>
                <a:ea typeface="나눔스퀘어 Bold"/>
              </a:rPr>
              <a:t> /</a:t>
            </a:r>
            <a:r>
              <a:rPr lang="en-US" altLang="ko-KR" spc="-150" dirty="0" err="1">
                <a:latin typeface="나눔스퀘어 Bold"/>
                <a:ea typeface="나눔스퀘어 Bold"/>
              </a:rPr>
              <a:t>etc</a:t>
            </a:r>
            <a:r>
              <a:rPr lang="en-US" altLang="ko-KR" spc="-150" dirty="0">
                <a:latin typeface="나눔스퀘어 Bold"/>
                <a:ea typeface="나눔스퀘어 Bold"/>
              </a:rPr>
              <a:t>/shadow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&gt;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  /test/unshadow.txt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66000" y="1856464"/>
            <a:ext cx="4882242" cy="39954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89781" y="1878235"/>
            <a:ext cx="4879521" cy="392974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857835" y="4841871"/>
            <a:ext cx="687160" cy="272142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7089782" y="2327269"/>
            <a:ext cx="2211160" cy="285749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8" name="직사각형 27"/>
          <p:cNvSpPr/>
          <p:nvPr/>
        </p:nvSpPr>
        <p:spPr>
          <a:xfrm>
            <a:off x="7089782" y="3010348"/>
            <a:ext cx="1639660" cy="299355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293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441429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 The Ripper </a:t>
            </a: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2" name="TextBox 6"/>
          <p:cNvSpPr txBox="1"/>
          <p:nvPr/>
        </p:nvSpPr>
        <p:spPr>
          <a:xfrm>
            <a:off x="1913642" y="1589683"/>
            <a:ext cx="3511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</a:t>
            </a:r>
            <a:r>
              <a:rPr lang="ko-KR" altLang="en-US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>
                <a:latin typeface="나눔스퀘어 Bold"/>
                <a:ea typeface="나눔스퀘어 Bold"/>
              </a:rPr>
              <a:t>cat /test/unshadow.txt</a:t>
            </a:r>
          </a:p>
        </p:txBody>
      </p:sp>
      <p:sp>
        <p:nvSpPr>
          <p:cNvPr id="23" name="TextBox 6"/>
          <p:cNvSpPr txBox="1"/>
          <p:nvPr/>
        </p:nvSpPr>
        <p:spPr>
          <a:xfrm>
            <a:off x="7154242" y="1606008"/>
            <a:ext cx="510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 john -w:/test/test.txt -rules /test/unshadow.txt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6442" y="1952081"/>
            <a:ext cx="4898570" cy="400866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54242" y="1973173"/>
            <a:ext cx="4916262" cy="394471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8215599" y="3447507"/>
            <a:ext cx="537481" cy="285749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7116142" y="3466557"/>
            <a:ext cx="346981" cy="285749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2005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441429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 The Ripper </a:t>
            </a: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8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9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0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John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The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Ripper</a:t>
              </a:r>
              <a:r>
                <a:rPr lang="en-US" altLang="ko-KR" dirty="0" smtClean="0">
                  <a:solidFill>
                    <a:srgbClr val="808080"/>
                  </a:solidFill>
                  <a:latin typeface="+mn-ea"/>
                </a:rPr>
                <a:t> </a:t>
              </a: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8" name="TextBox 6"/>
          <p:cNvSpPr txBox="1"/>
          <p:nvPr/>
        </p:nvSpPr>
        <p:spPr>
          <a:xfrm>
            <a:off x="1865942" y="1513640"/>
            <a:ext cx="3511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</a:t>
            </a:r>
            <a:r>
              <a:rPr lang="ko-KR" altLang="en-US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>
                <a:latin typeface="나눔스퀘어 Bold"/>
                <a:ea typeface="나눔스퀘어 Bold"/>
              </a:rPr>
              <a:t>john -show /test/unshadow.txt</a:t>
            </a:r>
          </a:p>
        </p:txBody>
      </p:sp>
      <p:sp>
        <p:nvSpPr>
          <p:cNvPr id="29" name="TextBox 6"/>
          <p:cNvSpPr txBox="1"/>
          <p:nvPr/>
        </p:nvSpPr>
        <p:spPr>
          <a:xfrm>
            <a:off x="7106542" y="1529965"/>
            <a:ext cx="5103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>
                <a:latin typeface="나눔스퀘어 Bold"/>
                <a:ea typeface="나눔스퀘어 Bold"/>
              </a:rPr>
              <a:t># john -w:/test/test.txt -rules /test/unshadow.txt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50102" y="1879439"/>
            <a:ext cx="4927710" cy="402091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6542" y="1892364"/>
            <a:ext cx="4905376" cy="400374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813363" y="2242071"/>
            <a:ext cx="3939267" cy="1129391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3" name="직사각형 32"/>
          <p:cNvSpPr/>
          <p:nvPr/>
        </p:nvSpPr>
        <p:spPr>
          <a:xfrm>
            <a:off x="10864836" y="2639400"/>
            <a:ext cx="455839" cy="42046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8131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5870674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개요 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214143" y="1998427"/>
            <a:ext cx="3511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solidFill>
                  <a:srgbClr val="FF0000"/>
                </a:solidFill>
                <a:latin typeface="나눔스퀘어 Bold"/>
                <a:ea typeface="나눔스퀘어 Bold"/>
              </a:rPr>
              <a:t>Johnny</a:t>
            </a: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John The Ripper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의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GUI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환경 툴</a:t>
            </a: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ko-KR" altLang="en-US" spc="-150" dirty="0" smtClean="0">
                <a:latin typeface="나눔스퀘어 Bold"/>
                <a:ea typeface="나눔스퀘어 Bold"/>
              </a:rPr>
              <a:t>기본 모드와 동작 방식이 같다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82730" y="1959328"/>
            <a:ext cx="5240741" cy="358422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3" name="그룹 12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3" name="자유형 2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4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21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576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HTTP Header </a:t>
            </a:r>
            <a:r>
              <a:rPr lang="ko-KR" altLang="en-US" sz="2800" b="1" dirty="0" smtClean="0">
                <a:latin typeface="+mn-ea"/>
                <a:cs typeface="Calibri"/>
              </a:rPr>
              <a:t>구조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5" name="Shape 388"/>
          <p:cNvSpPr/>
          <p:nvPr/>
        </p:nvSpPr>
        <p:spPr>
          <a:xfrm>
            <a:off x="2284687" y="1926174"/>
            <a:ext cx="1476629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ko-KR" altLang="en-US" dirty="0"/>
              <a:t>정상적인</a:t>
            </a:r>
            <a:endParaRPr lang="en-US" altLang="ko-KR" dirty="0"/>
          </a:p>
          <a:p>
            <a:pPr fontAlgn="base"/>
            <a:r>
              <a:rPr lang="en-US" altLang="ko-KR" dirty="0"/>
              <a:t>HTTP GET</a:t>
            </a:r>
          </a:p>
          <a:p>
            <a:pPr fontAlgn="base"/>
            <a:r>
              <a:rPr lang="en-US" altLang="ko-KR" dirty="0"/>
              <a:t>Method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3761316" y="1144714"/>
            <a:ext cx="6750442" cy="5177356"/>
            <a:chOff x="3761316" y="1380669"/>
            <a:chExt cx="6750442" cy="5177356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6" y="1380669"/>
              <a:ext cx="6750442" cy="5177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7484249" y="5447980"/>
              <a:ext cx="714615" cy="1844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71378" y="5624714"/>
              <a:ext cx="262094" cy="1690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4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9" name="Shape 391"/>
          <p:cNvSpPr/>
          <p:nvPr/>
        </p:nvSpPr>
        <p:spPr>
          <a:xfrm>
            <a:off x="4633472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768246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7327059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모드와 설정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214143" y="1510107"/>
            <a:ext cx="380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John The Ripper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와 같은 동작모드 구성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43" y="1959329"/>
            <a:ext cx="4594869" cy="397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7" y="1959329"/>
            <a:ext cx="5100697" cy="397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6"/>
          <p:cNvSpPr txBox="1"/>
          <p:nvPr/>
        </p:nvSpPr>
        <p:spPr>
          <a:xfrm>
            <a:off x="6930796" y="1299105"/>
            <a:ext cx="5100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Settings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는 실행파일위치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,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업데이트주기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,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인터페이스 언어를 보여준다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.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869745" y="3780585"/>
            <a:ext cx="3023055" cy="167251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7511511" y="3103437"/>
            <a:ext cx="3939267" cy="760774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22" name="그룹 21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6" name="그룹 25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9" name="자유형 28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0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dirty="0" smtClean="0">
                    <a:solidFill>
                      <a:srgbClr val="808080"/>
                    </a:solidFill>
                    <a:latin typeface="+mn-ea"/>
                  </a:rPr>
                  <a:t>Johnny</a:t>
                </a:r>
                <a:endParaRPr lang="en-US" altLang="ko-KR" sz="2200" dirty="0">
                  <a:solidFill>
                    <a:srgbClr val="808080"/>
                  </a:solidFill>
                  <a:latin typeface="+mn-ea"/>
                </a:endParaRPr>
              </a:p>
            </p:txBody>
          </p:sp>
        </p:grpSp>
        <p:sp>
          <p:nvSpPr>
            <p:cNvPr id="27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1" name="자유형 2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1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9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7327059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모드와 설정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2214143" y="1510107"/>
            <a:ext cx="3809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Johnny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의 주 설정 파일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6930796" y="1510107"/>
            <a:ext cx="510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Options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와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Settings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와 같다는 것을 확인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143" y="1879439"/>
            <a:ext cx="4572000" cy="405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5" y="1908467"/>
            <a:ext cx="5100697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6" y="3317750"/>
            <a:ext cx="5100696" cy="261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4" name="그룹 23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6" name="자유형 25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7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dirty="0" smtClean="0">
                    <a:solidFill>
                      <a:srgbClr val="808080"/>
                    </a:solidFill>
                    <a:latin typeface="+mn-ea"/>
                  </a:rPr>
                  <a:t>Johnny</a:t>
                </a:r>
                <a:endParaRPr lang="en-US" altLang="ko-KR" sz="2200" dirty="0">
                  <a:solidFill>
                    <a:srgbClr val="808080"/>
                  </a:solidFill>
                  <a:latin typeface="+mn-ea"/>
                </a:endParaRPr>
              </a:p>
            </p:txBody>
          </p:sp>
        </p:grpSp>
        <p:sp>
          <p:nvSpPr>
            <p:cNvPr id="25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19197" y="156532"/>
            <a:ext cx="1416294" cy="2075328"/>
            <a:chOff x="119197" y="167025"/>
            <a:chExt cx="1416294" cy="2075328"/>
          </a:xfrm>
        </p:grpSpPr>
        <p:grpSp>
          <p:nvGrpSpPr>
            <p:cNvPr id="19" name="그룹 18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21" name="자유형 2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9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20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878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8783445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6930796" y="1299105"/>
            <a:ext cx="5100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Start new attack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버튼 </a:t>
            </a: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User ID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와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User Password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확인 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02" y="1959329"/>
            <a:ext cx="4572528" cy="397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6"/>
          <p:cNvSpPr txBox="1"/>
          <p:nvPr/>
        </p:nvSpPr>
        <p:spPr>
          <a:xfrm>
            <a:off x="2176902" y="1560263"/>
            <a:ext cx="510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/</a:t>
            </a:r>
            <a:r>
              <a:rPr lang="en-US" altLang="ko-KR" spc="-150" dirty="0" err="1" smtClean="0">
                <a:latin typeface="나눔스퀘어 Bold"/>
                <a:ea typeface="나눔스퀘어 Bold"/>
              </a:rPr>
              <a:t>etc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/shadow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파일 선택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76902" y="2255928"/>
            <a:ext cx="1625841" cy="760774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7" y="1945436"/>
            <a:ext cx="5100696" cy="399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8294675" y="2027941"/>
            <a:ext cx="681930" cy="608374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직사각형 29"/>
          <p:cNvSpPr/>
          <p:nvPr/>
        </p:nvSpPr>
        <p:spPr>
          <a:xfrm>
            <a:off x="7551843" y="2799249"/>
            <a:ext cx="4479650" cy="713208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24" name="그룹 23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5" name="그룹 24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1" name="자유형 3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2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dirty="0" smtClean="0">
                    <a:solidFill>
                      <a:srgbClr val="808080"/>
                    </a:solidFill>
                    <a:latin typeface="+mn-ea"/>
                  </a:rPr>
                  <a:t>Johnny</a:t>
                </a:r>
                <a:endParaRPr lang="en-US" altLang="ko-KR" sz="2200" dirty="0">
                  <a:solidFill>
                    <a:srgbClr val="808080"/>
                  </a:solidFill>
                  <a:latin typeface="+mn-ea"/>
                </a:endParaRPr>
              </a:p>
            </p:txBody>
          </p:sp>
        </p:grpSp>
        <p:sp>
          <p:nvSpPr>
            <p:cNvPr id="28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560" y="156532"/>
            <a:ext cx="1416294" cy="2075328"/>
            <a:chOff x="119197" y="167025"/>
            <a:chExt cx="1416294" cy="2075328"/>
          </a:xfrm>
        </p:grpSpPr>
        <p:grpSp>
          <p:nvGrpSpPr>
            <p:cNvPr id="20" name="그룹 19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3" name="자유형 32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4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21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75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8783445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6930796" y="1299105"/>
            <a:ext cx="5100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Console log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에서 상태확인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2176902" y="1560263"/>
            <a:ext cx="510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Statistics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에서</a:t>
            </a:r>
            <a:r>
              <a:rPr lang="en-US" altLang="ko-KR" spc="-150" dirty="0">
                <a:latin typeface="나눔스퀘어 Bold"/>
                <a:ea typeface="나눔스퀘어 Bold"/>
              </a:rPr>
              <a:t> </a:t>
            </a:r>
            <a:r>
              <a:rPr lang="en-US" altLang="ko-KR" spc="-150" dirty="0" smtClean="0">
                <a:latin typeface="나눔스퀘어 Bold"/>
                <a:ea typeface="나눔스퀘어 Bold"/>
              </a:rPr>
              <a:t>Working time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확인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03" y="1945436"/>
            <a:ext cx="4572528" cy="399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2176903" y="3332515"/>
            <a:ext cx="450183" cy="304187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5" name="직사각형 24"/>
          <p:cNvSpPr/>
          <p:nvPr/>
        </p:nvSpPr>
        <p:spPr>
          <a:xfrm>
            <a:off x="2627086" y="2525487"/>
            <a:ext cx="4122344" cy="577950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6" y="1929595"/>
            <a:ext cx="5118698" cy="400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416800" y="2653495"/>
            <a:ext cx="3636340" cy="288975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1" name="직사각형 30"/>
          <p:cNvSpPr/>
          <p:nvPr/>
        </p:nvSpPr>
        <p:spPr>
          <a:xfrm>
            <a:off x="7416800" y="3222171"/>
            <a:ext cx="827314" cy="55154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26" name="그룹 25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7" name="그룹 26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0" name="자유형 2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2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dirty="0" smtClean="0">
                    <a:solidFill>
                      <a:srgbClr val="808080"/>
                    </a:solidFill>
                    <a:latin typeface="+mn-ea"/>
                  </a:rPr>
                  <a:t>Johnny</a:t>
                </a:r>
                <a:endParaRPr lang="en-US" altLang="ko-KR" sz="2200" dirty="0">
                  <a:solidFill>
                    <a:srgbClr val="808080"/>
                  </a:solidFill>
                  <a:latin typeface="+mn-ea"/>
                </a:endParaRPr>
              </a:p>
            </p:txBody>
          </p:sp>
        </p:grpSp>
        <p:sp>
          <p:nvSpPr>
            <p:cNvPr id="29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7144" y="156532"/>
            <a:ext cx="1416294" cy="2075328"/>
            <a:chOff x="119197" y="167025"/>
            <a:chExt cx="1416294" cy="2075328"/>
          </a:xfrm>
        </p:grpSpPr>
        <p:grpSp>
          <p:nvGrpSpPr>
            <p:cNvPr id="21" name="그룹 20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4" name="자유형 33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5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33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05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grpSp>
        <p:nvGrpSpPr>
          <p:cNvPr id="14" name="Group 392"/>
          <p:cNvGrpSpPr/>
          <p:nvPr/>
        </p:nvGrpSpPr>
        <p:grpSpPr>
          <a:xfrm>
            <a:off x="2440239" y="1144714"/>
            <a:ext cx="8675147" cy="0"/>
            <a:chOff x="0" y="0"/>
            <a:chExt cx="11657498" cy="0"/>
          </a:xfrm>
        </p:grpSpPr>
        <p:sp>
          <p:nvSpPr>
            <p:cNvPr id="15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  <p:sp>
          <p:nvSpPr>
            <p:cNvPr id="16" name="Shape 391"/>
            <p:cNvSpPr/>
            <p:nvPr/>
          </p:nvSpPr>
          <p:spPr>
            <a:xfrm>
              <a:off x="8783445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/>
            </a:ln>
            <a:effectLst/>
          </p:spPr>
          <p:txBody>
            <a:bodyPr wrap="square" lIns="38100" tIns="38100" rIns="38100" bIns="38100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한컴 윤고딕 760"/>
                  <a:ea typeface="한컴 윤고딕 760"/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ko-KR" sz="2800" b="1" dirty="0" smtClean="0">
                <a:latin typeface="+mn-ea"/>
                <a:cs typeface="Calibri"/>
              </a:rPr>
              <a:t>Johnny </a:t>
            </a: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3" name="TextBox 6"/>
          <p:cNvSpPr txBox="1"/>
          <p:nvPr/>
        </p:nvSpPr>
        <p:spPr>
          <a:xfrm>
            <a:off x="6930796" y="1299105"/>
            <a:ext cx="51006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endParaRPr lang="en-US" altLang="ko-KR" spc="-150" dirty="0" smtClean="0">
              <a:latin typeface="나눔스퀘어 Bold"/>
              <a:ea typeface="나눔스퀘어 Bold"/>
            </a:endParaRPr>
          </a:p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John.pot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파일 확인 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2176902" y="1560263"/>
            <a:ext cx="5100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FFFF00"/>
              </a:buClr>
              <a:buNone/>
              <a:defRPr/>
            </a:pPr>
            <a:r>
              <a:rPr lang="en-US" altLang="ko-KR" spc="-150" dirty="0" smtClean="0">
                <a:latin typeface="나눔스퀘어 Bold"/>
                <a:ea typeface="나눔스퀘어 Bold"/>
              </a:rPr>
              <a:t>Guess password </a:t>
            </a:r>
            <a:r>
              <a:rPr lang="ko-KR" altLang="en-US" spc="-150" dirty="0" smtClean="0">
                <a:latin typeface="나눔스퀘어 Bold"/>
                <a:ea typeface="나눔스퀘어 Bold"/>
              </a:rPr>
              <a:t>클릭</a:t>
            </a:r>
            <a:endParaRPr lang="en-US" altLang="ko-KR" spc="-150" dirty="0">
              <a:latin typeface="나눔스퀘어 Bold"/>
              <a:ea typeface="나눔스퀘어 Bold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98572" y="2246037"/>
            <a:ext cx="827314" cy="551543"/>
          </a:xfrm>
          <a:prstGeom prst="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3323771" y="3301599"/>
            <a:ext cx="856342" cy="196343"/>
          </a:xfrm>
          <a:prstGeom prst="rect">
            <a:avLst/>
          </a:prstGeom>
          <a:noFill/>
          <a:ln w="635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02" y="1945435"/>
            <a:ext cx="4581880" cy="3990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898572" y="2140739"/>
            <a:ext cx="587828" cy="486347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직사각형 29"/>
          <p:cNvSpPr/>
          <p:nvPr/>
        </p:nvSpPr>
        <p:spPr>
          <a:xfrm>
            <a:off x="3458027" y="3254769"/>
            <a:ext cx="722085" cy="243174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95" y="1945436"/>
            <a:ext cx="5100697" cy="1995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8548915" y="2318490"/>
            <a:ext cx="587828" cy="24317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7" name="직사각형 36"/>
          <p:cNvSpPr/>
          <p:nvPr/>
        </p:nvSpPr>
        <p:spPr>
          <a:xfrm>
            <a:off x="8548915" y="2797580"/>
            <a:ext cx="587828" cy="24317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8" name="직사각형 37"/>
          <p:cNvSpPr/>
          <p:nvPr/>
        </p:nvSpPr>
        <p:spPr>
          <a:xfrm>
            <a:off x="8548915" y="3254769"/>
            <a:ext cx="587828" cy="24317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9" name="직사각형 38"/>
          <p:cNvSpPr/>
          <p:nvPr/>
        </p:nvSpPr>
        <p:spPr>
          <a:xfrm>
            <a:off x="8527144" y="3668579"/>
            <a:ext cx="954000" cy="243173"/>
          </a:xfrm>
          <a:prstGeom prst="rect">
            <a:avLst/>
          </a:prstGeom>
          <a:noFill/>
          <a:ln w="25400" cap="rnd" cmpd="sng" algn="ctr">
            <a:solidFill>
              <a:srgbClr val="FF0000"/>
            </a:solidFill>
            <a:prstDash val="solid"/>
            <a:round/>
            <a:headEnd w="med" len="med"/>
            <a:tailEnd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24" name="그룹 23"/>
          <p:cNvGrpSpPr/>
          <p:nvPr/>
        </p:nvGrpSpPr>
        <p:grpSpPr>
          <a:xfrm>
            <a:off x="119197" y="167025"/>
            <a:ext cx="1416294" cy="2075328"/>
            <a:chOff x="119197" y="167025"/>
            <a:chExt cx="1416294" cy="2075328"/>
          </a:xfrm>
        </p:grpSpPr>
        <p:grpSp>
          <p:nvGrpSpPr>
            <p:cNvPr id="25" name="그룹 24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31" name="자유형 30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2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dirty="0" smtClean="0">
                    <a:solidFill>
                      <a:srgbClr val="808080"/>
                    </a:solidFill>
                    <a:latin typeface="+mn-ea"/>
                  </a:rPr>
                  <a:t>Johnny</a:t>
                </a:r>
                <a:endParaRPr lang="en-US" altLang="ko-KR" sz="2200" dirty="0">
                  <a:solidFill>
                    <a:srgbClr val="808080"/>
                  </a:solidFill>
                  <a:latin typeface="+mn-ea"/>
                </a:endParaRPr>
              </a:p>
            </p:txBody>
          </p:sp>
        </p:grpSp>
        <p:sp>
          <p:nvSpPr>
            <p:cNvPr id="28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27144" y="167025"/>
            <a:ext cx="1416294" cy="2075328"/>
            <a:chOff x="119197" y="167025"/>
            <a:chExt cx="1416294" cy="2075328"/>
          </a:xfrm>
        </p:grpSpPr>
        <p:grpSp>
          <p:nvGrpSpPr>
            <p:cNvPr id="34" name="그룹 33"/>
            <p:cNvGrpSpPr/>
            <p:nvPr/>
          </p:nvGrpSpPr>
          <p:grpSpPr>
            <a:xfrm>
              <a:off x="119197" y="395553"/>
              <a:ext cx="1416294" cy="1846800"/>
              <a:chOff x="2261118" y="2212520"/>
              <a:chExt cx="4831975" cy="5747657"/>
            </a:xfrm>
          </p:grpSpPr>
          <p:sp>
            <p:nvSpPr>
              <p:cNvPr id="40" name="자유형 39"/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1" name="직사각형 4"/>
              <p:cNvSpPr/>
              <p:nvPr/>
            </p:nvSpPr>
            <p:spPr>
              <a:xfrm>
                <a:off x="2315344" y="2212520"/>
                <a:ext cx="4777749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B2E1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808080"/>
                  </a:buClr>
                  <a:buNone/>
                  <a:defRPr/>
                </a:pPr>
                <a:r>
                  <a:rPr lang="en-US" altLang="ko-KR" sz="2200" b="1" dirty="0">
                    <a:latin typeface="+mn-ea"/>
                  </a:rPr>
                  <a:t>Johnny</a:t>
                </a:r>
              </a:p>
            </p:txBody>
          </p:sp>
        </p:grpSp>
        <p:sp>
          <p:nvSpPr>
            <p:cNvPr id="35" name="자유형: 도형 12"/>
            <p:cNvSpPr/>
            <p:nvPr/>
          </p:nvSpPr>
          <p:spPr>
            <a:xfrm rot="19249572">
              <a:off x="518550" y="167025"/>
              <a:ext cx="730459" cy="56664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 dirty="0" smtClean="0">
                  <a:solidFill>
                    <a:prstClr val="white"/>
                  </a:solidFill>
                  <a:latin typeface="+mn-ea"/>
                </a:rPr>
                <a:t>02</a:t>
              </a:r>
              <a:endParaRPr lang="en-US" altLang="ko-KR" sz="1200" b="1" dirty="0"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9597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6804" y="2416233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aseline="-25000">
              <a:latin typeface="+mn-ea"/>
            </a:endParaRPr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>
          <a:xfrm>
            <a:off x="573454" y="469860"/>
            <a:ext cx="4714624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 eaLnBrk="1" hangingPunct="1">
              <a:defRPr/>
            </a:pPr>
            <a:r>
              <a:rPr lang="en-US" altLang="ko-KR" sz="3200" b="0" spc="300" dirty="0">
                <a:latin typeface="+mn-ea"/>
                <a:cs typeface="Calibri"/>
              </a:rPr>
              <a:t>FINISH</a:t>
            </a:r>
          </a:p>
          <a:p>
            <a:pPr eaLnBrk="1" hangingPunct="1">
              <a:defRPr/>
            </a:pPr>
            <a:r>
              <a:rPr lang="en-US" altLang="ko-KR" sz="3200" b="0" spc="300" dirty="0">
                <a:latin typeface="+mn-ea"/>
                <a:cs typeface="Calibri"/>
              </a:rPr>
              <a:t>OUR</a:t>
            </a:r>
            <a:br>
              <a:rPr lang="en-US" altLang="ko-KR" sz="3200" b="0" spc="300" dirty="0">
                <a:latin typeface="+mn-ea"/>
                <a:cs typeface="Calibri"/>
              </a:rPr>
            </a:br>
            <a:r>
              <a:rPr lang="en-US" altLang="ko-KR" sz="3200" b="0" spc="300" dirty="0">
                <a:latin typeface="+mn-ea"/>
                <a:cs typeface="Calibri"/>
              </a:rPr>
              <a:t>PRESENTATION</a:t>
            </a:r>
            <a:r>
              <a:rPr lang="en-US" altLang="ko-KR" sz="3200" b="1" spc="300" dirty="0">
                <a:latin typeface="+mn-ea"/>
                <a:cs typeface="Calibri"/>
              </a:rPr>
              <a:t/>
            </a:r>
            <a:br>
              <a:rPr lang="en-US" altLang="ko-KR" sz="3200" b="1" spc="300" dirty="0">
                <a:latin typeface="+mn-ea"/>
                <a:cs typeface="Calibri"/>
              </a:rPr>
            </a:br>
            <a:r>
              <a:rPr lang="en-US" altLang="ko-KR" sz="3200" b="1" spc="300" dirty="0">
                <a:latin typeface="+mn-ea"/>
                <a:cs typeface="Calibri"/>
              </a:rPr>
              <a:t>THANK YOU</a:t>
            </a:r>
            <a:endParaRPr lang="ru-RU" altLang="ko-KR" sz="3200" b="1" spc="300" dirty="0">
              <a:latin typeface="+mn-ea"/>
              <a:cs typeface="Calibri"/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800" b="1" dirty="0">
                <a:latin typeface="+mn-ea"/>
                <a:cs typeface="Calibri"/>
              </a:rPr>
              <a:t>HTTP Header </a:t>
            </a:r>
            <a:r>
              <a:rPr lang="ko-KR" altLang="en-US" sz="2800" b="1" dirty="0">
                <a:latin typeface="+mn-ea"/>
                <a:cs typeface="Calibri"/>
              </a:rPr>
              <a:t>구조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sp>
        <p:nvSpPr>
          <p:cNvPr id="22" name="Shape 388"/>
          <p:cNvSpPr/>
          <p:nvPr/>
        </p:nvSpPr>
        <p:spPr>
          <a:xfrm>
            <a:off x="2284687" y="1926174"/>
            <a:ext cx="1476629" cy="2354524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ko-KR" altLang="en-US" dirty="0"/>
              <a:t>비정상적인</a:t>
            </a:r>
            <a:endParaRPr lang="en-US" altLang="ko-KR" dirty="0"/>
          </a:p>
          <a:p>
            <a:pPr fontAlgn="base"/>
            <a:r>
              <a:rPr lang="en-US" altLang="ko-KR" dirty="0"/>
              <a:t>HTTP GET</a:t>
            </a:r>
          </a:p>
          <a:p>
            <a:pPr fontAlgn="base"/>
            <a:r>
              <a:rPr lang="en-US" altLang="ko-KR" dirty="0"/>
              <a:t>Method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3761316" y="1144714"/>
            <a:ext cx="6750442" cy="5210715"/>
            <a:chOff x="3761316" y="1380670"/>
            <a:chExt cx="6750442" cy="521071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316" y="1380670"/>
              <a:ext cx="6750442" cy="5210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직사각형 22"/>
            <p:cNvSpPr/>
            <p:nvPr/>
          </p:nvSpPr>
          <p:spPr>
            <a:xfrm>
              <a:off x="7491934" y="5593976"/>
              <a:ext cx="514830" cy="238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5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8" name="Shape 391"/>
          <p:cNvSpPr/>
          <p:nvPr/>
        </p:nvSpPr>
        <p:spPr>
          <a:xfrm>
            <a:off x="4633472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09756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284687" y="1879002"/>
            <a:ext cx="1476630" cy="526101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>
                <a:solidFill>
                  <a:srgbClr val="0000FF"/>
                </a:solidFill>
              </a:rPr>
              <a:t>( win2008 )</a:t>
            </a:r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pic>
        <p:nvPicPr>
          <p:cNvPr id="3075" name="Picture 3" descr="C:\Users\tj\Pictures\vm_screen_shot\win2008-2019-11-28-18-13-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315" y="1144714"/>
            <a:ext cx="6890035" cy="51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hape 388"/>
          <p:cNvSpPr/>
          <p:nvPr/>
        </p:nvSpPr>
        <p:spPr>
          <a:xfrm>
            <a:off x="3761317" y="6312241"/>
            <a:ext cx="8430683" cy="452233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dirty="0"/>
              <a:t>linux200 Server</a:t>
            </a:r>
            <a:r>
              <a:rPr lang="ko-KR" altLang="en-US" dirty="0"/>
              <a:t>의 웹 페이지에 접속 </a:t>
            </a:r>
            <a:r>
              <a:rPr lang="en-US" altLang="ko-KR" dirty="0"/>
              <a:t>(</a:t>
            </a:r>
            <a:r>
              <a:rPr lang="ko-KR" altLang="en-US" dirty="0"/>
              <a:t>정상 접속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2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24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6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21428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Shape 388"/>
          <p:cNvSpPr/>
          <p:nvPr/>
        </p:nvSpPr>
        <p:spPr>
          <a:xfrm>
            <a:off x="2323751" y="2135724"/>
            <a:ext cx="9868248" cy="4722276"/>
          </a:xfrm>
          <a:prstGeom prst="rect">
            <a:avLst/>
          </a:prstGeom>
          <a:ln w="3175">
            <a:miter/>
          </a:ln>
        </p:spPr>
        <p:txBody>
          <a:bodyPr lIns="38100" tIns="38100" rIns="38100" bIns="38100">
            <a:normAutofit/>
          </a:bodyPr>
          <a:lstStyle/>
          <a:p>
            <a:pPr fontAlgn="base"/>
            <a:r>
              <a:rPr lang="en-US" altLang="ko-KR" b="1" dirty="0" err="1">
                <a:solidFill>
                  <a:srgbClr val="FF0000"/>
                </a:solidFill>
              </a:rPr>
              <a:t>root@kali</a:t>
            </a:r>
            <a:r>
              <a:rPr lang="en-US" altLang="ko-KR" b="1" dirty="0"/>
              <a:t> : </a:t>
            </a:r>
            <a:r>
              <a:rPr lang="en-US" altLang="ko-KR" b="1" dirty="0" err="1"/>
              <a:t>slowhttptest</a:t>
            </a:r>
            <a:r>
              <a:rPr lang="en-US" altLang="ko-KR" b="1" dirty="0"/>
              <a:t> -c 1000 -g -o </a:t>
            </a:r>
            <a:r>
              <a:rPr lang="en-US" altLang="ko-KR" b="1" dirty="0" err="1"/>
              <a:t>slow_test</a:t>
            </a:r>
            <a:r>
              <a:rPr lang="en-US" altLang="ko-KR" b="1" dirty="0"/>
              <a:t> -u http://192.168.20.200/test/index.html</a:t>
            </a:r>
          </a:p>
          <a:p>
            <a:pPr fontAlgn="base"/>
            <a:endParaRPr lang="en-US" altLang="ko-KR" b="1" dirty="0"/>
          </a:p>
          <a:p>
            <a:pPr fontAlgn="base"/>
            <a:r>
              <a:rPr lang="en-US" altLang="ko-KR" dirty="0">
                <a:latin typeface="+mn-ea"/>
              </a:rPr>
              <a:t>-c : </a:t>
            </a:r>
            <a:r>
              <a:rPr lang="ko-KR" altLang="en-US" dirty="0">
                <a:latin typeface="+mn-ea"/>
              </a:rPr>
              <a:t>공격 대상에 연결할 개수 설정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기본값</a:t>
            </a:r>
            <a:r>
              <a:rPr lang="en-US" altLang="ko-KR" dirty="0">
                <a:latin typeface="+mn-ea"/>
              </a:rPr>
              <a:t>: 50)</a:t>
            </a:r>
          </a:p>
          <a:p>
            <a:pPr fontAlgn="base"/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+mn-ea"/>
              </a:rPr>
              <a:t>-g : </a:t>
            </a:r>
            <a:r>
              <a:rPr lang="ko-KR" altLang="en-US" dirty="0">
                <a:latin typeface="+mn-ea"/>
              </a:rPr>
              <a:t>소켓 상태 변화의 통계 파일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+mn-ea"/>
              </a:rPr>
              <a:t>-o : </a:t>
            </a:r>
            <a:r>
              <a:rPr lang="ko-KR" altLang="en-US" dirty="0">
                <a:latin typeface="+mn-ea"/>
              </a:rPr>
              <a:t>파일 이름 지정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  <a:defRPr/>
            </a:pPr>
            <a:endParaRPr lang="ko-KR" altLang="en-US" dirty="0">
              <a:latin typeface="+mn-ea"/>
            </a:endParaRPr>
          </a:p>
          <a:p>
            <a:pPr fontAlgn="base"/>
            <a:r>
              <a:rPr lang="en-US" altLang="ko-KR" dirty="0">
                <a:latin typeface="+mn-ea"/>
              </a:rPr>
              <a:t>-u : </a:t>
            </a:r>
            <a:r>
              <a:rPr lang="ko-KR" altLang="en-US" dirty="0">
                <a:latin typeface="+mn-ea"/>
              </a:rPr>
              <a:t>공격 대상의 </a:t>
            </a:r>
            <a:r>
              <a:rPr lang="en-US" altLang="ko-KR" dirty="0">
                <a:latin typeface="+mn-ea"/>
              </a:rPr>
              <a:t>URL </a:t>
            </a:r>
            <a:r>
              <a:rPr lang="ko-KR" altLang="en-US" dirty="0">
                <a:latin typeface="+mn-ea"/>
              </a:rPr>
              <a:t>지정</a:t>
            </a:r>
            <a:endParaRPr lang="en-US" altLang="ko-KR" dirty="0">
              <a:latin typeface="+mn-ea"/>
            </a:endParaRPr>
          </a:p>
          <a:p>
            <a:pPr fontAlgn="base"/>
            <a:endParaRPr lang="en-US" altLang="ko-KR" dirty="0">
              <a:latin typeface="+mn-ea"/>
            </a:endParaRPr>
          </a:p>
          <a:p>
            <a:pPr fontAlgn="base"/>
            <a:endParaRPr lang="en-US" altLang="ko-KR" dirty="0"/>
          </a:p>
        </p:txBody>
      </p:sp>
      <p:sp>
        <p:nvSpPr>
          <p:cNvPr id="15" name="Shape 390"/>
          <p:cNvSpPr/>
          <p:nvPr/>
        </p:nvSpPr>
        <p:spPr>
          <a:xfrm>
            <a:off x="2440239" y="1144714"/>
            <a:ext cx="8675147" cy="0"/>
          </a:xfrm>
          <a:prstGeom prst="line">
            <a:avLst/>
          </a:prstGeom>
          <a:noFill/>
          <a:ln w="25400" cap="flat">
            <a:solidFill>
              <a:srgbClr val="E5E5E5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  <p:sp>
        <p:nvSpPr>
          <p:cNvPr id="17" name="TextBox 7"/>
          <p:cNvSpPr txBox="1">
            <a:spLocks noChangeArrowheads="1"/>
          </p:cNvSpPr>
          <p:nvPr/>
        </p:nvSpPr>
        <p:spPr>
          <a:xfrm>
            <a:off x="2396756" y="300706"/>
            <a:ext cx="4352674" cy="6553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2800" b="1" dirty="0" smtClean="0">
                <a:latin typeface="+mn-ea"/>
                <a:cs typeface="Calibri"/>
              </a:rPr>
              <a:t>실습</a:t>
            </a:r>
            <a:endParaRPr lang="ru-RU" altLang="ko-KR" sz="2800" b="1" dirty="0">
              <a:latin typeface="+mn-ea"/>
              <a:cs typeface="Calibri"/>
            </a:endParaRPr>
          </a:p>
        </p:txBody>
      </p:sp>
      <p:grpSp>
        <p:nvGrpSpPr>
          <p:cNvPr id="12" name="그룹 14"/>
          <p:cNvGrpSpPr/>
          <p:nvPr/>
        </p:nvGrpSpPr>
        <p:grpSpPr>
          <a:xfrm>
            <a:off x="125075" y="458023"/>
            <a:ext cx="1410416" cy="1845294"/>
            <a:chOff x="2261118" y="2212520"/>
            <a:chExt cx="4814595" cy="5747657"/>
          </a:xfrm>
        </p:grpSpPr>
        <p:sp>
          <p:nvSpPr>
            <p:cNvPr id="13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69D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Slow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HTTP</a:t>
              </a:r>
            </a:p>
            <a:p>
              <a:pPr algn="ctr">
                <a:buClr>
                  <a:srgbClr val="808080"/>
                </a:buClr>
                <a:buNone/>
                <a:defRPr/>
              </a:pPr>
              <a:r>
                <a:rPr lang="en-US" altLang="ko-KR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rPr>
                <a:t>Test</a:t>
              </a:r>
              <a:endPara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sp>
        <p:nvSpPr>
          <p:cNvPr id="21" name="자유형: 도형 12"/>
          <p:cNvSpPr/>
          <p:nvPr/>
        </p:nvSpPr>
        <p:spPr>
          <a:xfrm rot="19249572">
            <a:off x="518550" y="167025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>
                <a:solidFill>
                  <a:prstClr val="white"/>
                </a:solidFill>
                <a:latin typeface="+mn-ea"/>
              </a:rPr>
              <a:t>01</a:t>
            </a:r>
          </a:p>
        </p:txBody>
      </p:sp>
      <p:sp>
        <p:nvSpPr>
          <p:cNvPr id="23" name="Shape 391"/>
          <p:cNvSpPr/>
          <p:nvPr/>
        </p:nvSpPr>
        <p:spPr>
          <a:xfrm>
            <a:off x="5717268" y="1144714"/>
            <a:ext cx="1083796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/>
          </a:ln>
          <a:effectLst/>
        </p:spPr>
        <p:txBody>
          <a:bodyPr wrap="square" lIns="38100" tIns="38100" rIns="38100" bIns="38100" anchor="ctr">
            <a:noAutofit/>
          </a:bodyPr>
          <a:lstStyle/>
          <a:p>
            <a:pPr algn="ctr">
              <a:defRPr sz="3000">
                <a:solidFill>
                  <a:srgbClr val="000000"/>
                </a:solidFill>
                <a:latin typeface="한컴 윤고딕 760"/>
                <a:ea typeface="한컴 윤고딕 760"/>
              </a:defRPr>
            </a:pPr>
            <a:endParaRPr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308146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 cap="rnd">
          <a:gradFill flip="xy" rotWithShape="1">
            <a:gsLst>
              <a:gs pos="0">
                <a:schemeClr val="accent1"/>
              </a:gs>
              <a:gs pos="100000">
                <a:schemeClr val="bg1"/>
              </a:gs>
            </a:gsLst>
            <a:lin ang="5400000" scaled="1"/>
            <a:tileRect/>
          </a:gra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2681</Words>
  <Application>Microsoft Office PowerPoint</Application>
  <PresentationFormat>사용자 지정</PresentationFormat>
  <Paragraphs>732</Paragraphs>
  <Slides>65</Slides>
  <Notes>34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66" baseType="lpstr"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soldesk</cp:lastModifiedBy>
  <cp:revision>123</cp:revision>
  <dcterms:created xsi:type="dcterms:W3CDTF">2019-10-14T04:15:44Z</dcterms:created>
  <dcterms:modified xsi:type="dcterms:W3CDTF">2019-11-29T08:49:32Z</dcterms:modified>
  <cp:version>1000.0000.01</cp:version>
</cp:coreProperties>
</file>